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6"/>
  </p:notesMasterIdLst>
  <p:handoutMasterIdLst>
    <p:handoutMasterId r:id="rId17"/>
  </p:handoutMasterIdLst>
  <p:sldIdLst>
    <p:sldId id="351" r:id="rId3"/>
    <p:sldId id="411" r:id="rId4"/>
    <p:sldId id="352" r:id="rId5"/>
    <p:sldId id="354" r:id="rId6"/>
    <p:sldId id="406" r:id="rId7"/>
    <p:sldId id="412" r:id="rId8"/>
    <p:sldId id="414" r:id="rId9"/>
    <p:sldId id="415" r:id="rId10"/>
    <p:sldId id="408" r:id="rId11"/>
    <p:sldId id="416" r:id="rId12"/>
    <p:sldId id="410" r:id="rId13"/>
    <p:sldId id="417" r:id="rId14"/>
    <p:sldId id="419" r:id="rId15"/>
  </p:sldIdLst>
  <p:sldSz cx="12192000" cy="6858000"/>
  <p:notesSz cx="6858000" cy="9144000"/>
  <p:embeddedFontLst>
    <p:embeddedFont>
      <p:font typeface="Hubot-Sans Black Wide" charset="0"/>
      <p:bold r:id="rId21"/>
    </p:embeddedFont>
    <p:embeddedFont>
      <p:font typeface="Gilroy" panose="00000400000000000000" charset="0"/>
      <p:regular r:id="rId22"/>
    </p:embeddedFont>
    <p:embeddedFont>
      <p:font typeface="Calibri" panose="020F0502020204030204" charset="0"/>
      <p:regular r:id="rId23"/>
      <p:bold r:id="rId24"/>
      <p:italic r:id="rId25"/>
      <p:boldItalic r:id="rId26"/>
    </p:embeddedFont>
    <p:embeddedFont>
      <p:font typeface="Cambria" panose="02040503050406030204" charset="0"/>
      <p:regular r:id="rId27"/>
      <p:bold r:id="rId28"/>
      <p:italic r:id="rId29"/>
      <p:boldItalic r:id="rId30"/>
    </p:embeddedFont>
  </p:embeddedFontLst>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73A9186C-B50B-47B2-A425-5E80C920E921}">
          <p14:sldIdLst>
            <p14:sldId id="351"/>
            <p14:sldId id="411"/>
            <p14:sldId id="352"/>
            <p14:sldId id="354"/>
            <p14:sldId id="406"/>
            <p14:sldId id="412"/>
            <p14:sldId id="414"/>
            <p14:sldId id="415"/>
            <p14:sldId id="408"/>
            <p14:sldId id="416"/>
            <p14:sldId id="410"/>
            <p14:sldId id="417"/>
            <p14:sldId id="419"/>
          </p14:sldIdLst>
        </p14:section>
        <p14:section name="Untitled Section" id="{26f6e6d2-5f86-4206-a083-c0461054b382}">
          <p14:sldIdLst/>
        </p14:section>
      </p14:sectionLst>
    </p:ext>
    <p:ext uri="{EFAFB233-063F-42B5-8137-9DF3F51BA10A}">
      <p15:sldGuideLst xmlns:p15="http://schemas.microsoft.com/office/powerpoint/2012/main">
        <p15:guide id="1" orient="horz" pos="2160" userDrawn="1">
          <p15:clr>
            <a:srgbClr val="A4A3A4"/>
          </p15:clr>
        </p15:guide>
        <p15:guide id="2" orient="horz" pos="524" userDrawn="1">
          <p15:clr>
            <a:srgbClr val="A4A3A4"/>
          </p15:clr>
        </p15:guide>
        <p15:guide id="3" orient="horz" pos="3861" userDrawn="1">
          <p15:clr>
            <a:srgbClr val="A4A3A4"/>
          </p15:clr>
        </p15:guide>
        <p15:guide id="4" pos="7129" userDrawn="1">
          <p15:clr>
            <a:srgbClr val="A4A3A4"/>
          </p15:clr>
        </p15:guide>
        <p15:guide id="5" pos="551" userDrawn="1">
          <p15:clr>
            <a:srgbClr val="A4A3A4"/>
          </p15:clr>
        </p15:guide>
        <p15:guide id="6" orient="horz" pos="102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0202"/>
    <a:srgbClr val="00FF00"/>
    <a:srgbClr val="3F3E3F"/>
    <a:srgbClr val="ACACAC"/>
    <a:srgbClr val="C9C9C9"/>
    <a:srgbClr val="000000"/>
    <a:srgbClr val="3333FF"/>
    <a:srgbClr val="FF33CC"/>
    <a:srgbClr val="121213"/>
    <a:srgbClr val="0039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128" autoAdjust="0"/>
    <p:restoredTop sz="94660"/>
  </p:normalViewPr>
  <p:slideViewPr>
    <p:cSldViewPr snapToGrid="0" showGuides="1">
      <p:cViewPr>
        <p:scale>
          <a:sx n="75" d="100"/>
          <a:sy n="75" d="100"/>
        </p:scale>
        <p:origin x="126" y="744"/>
      </p:cViewPr>
      <p:guideLst>
        <p:guide orient="horz" pos="2160"/>
        <p:guide orient="horz" pos="524"/>
        <p:guide orient="horz" pos="3861"/>
        <p:guide pos="7129"/>
        <p:guide pos="551"/>
        <p:guide orient="horz" pos="1026"/>
      </p:guideLst>
    </p:cSldViewPr>
  </p:slideViewPr>
  <p:notesTextViewPr>
    <p:cViewPr>
      <p:scale>
        <a:sx n="1" d="1"/>
        <a:sy n="1" d="1"/>
      </p:scale>
      <p:origin x="0" y="0"/>
    </p:cViewPr>
  </p:notesTextViewPr>
  <p:sorterViewPr>
    <p:cViewPr>
      <p:scale>
        <a:sx n="75" d="100"/>
        <a:sy n="75" d="100"/>
      </p:scale>
      <p:origin x="0" y="-1182"/>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gs" Target="tags/tag1.xml"/><Relationship Id="rId30" Type="http://schemas.openxmlformats.org/officeDocument/2006/relationships/font" Target="fonts/font10.fntdata"/><Relationship Id="rId3" Type="http://schemas.openxmlformats.org/officeDocument/2006/relationships/slide" Target="slides/slide1.xml"/><Relationship Id="rId29" Type="http://schemas.openxmlformats.org/officeDocument/2006/relationships/font" Target="fonts/font9.fntdata"/><Relationship Id="rId28" Type="http://schemas.openxmlformats.org/officeDocument/2006/relationships/font" Target="fonts/font8.fntdata"/><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notesMaster" Target="notesMasters/notesMaster1.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Arial" panose="020B0604020202020204" pitchFamily="34" charset="0"/>
              <a:ea typeface="Arial" panose="020B0604020202020204" pitchFamily="34"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Arial" panose="020B0604020202020204" pitchFamily="34" charset="0"/>
                <a:ea typeface="Arial" panose="020B0604020202020204" pitchFamily="34" charset="0"/>
              </a:rPr>
            </a:fld>
            <a:endParaRPr lang="zh-CN" altLang="en-US">
              <a:latin typeface="Arial" panose="020B0604020202020204" pitchFamily="34" charset="0"/>
              <a:ea typeface="Arial" panose="020B0604020202020204" pitchFamily="34"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Arial" panose="020B0604020202020204" pitchFamily="34" charset="0"/>
              <a:ea typeface="Arial" panose="020B0604020202020204" pitchFamily="34"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Arial" panose="020B0604020202020204" pitchFamily="34" charset="0"/>
                <a:ea typeface="Arial" panose="020B0604020202020204" pitchFamily="34" charset="0"/>
              </a:rPr>
            </a:fld>
            <a:endParaRPr lang="zh-CN" altLang="en-US">
              <a:latin typeface="Arial" panose="020B0604020202020204" pitchFamily="34" charset="0"/>
              <a:ea typeface="Arial" panose="020B0604020202020204" pitchFamily="34" charset="0"/>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jpe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97C79FE-DCC0-4620-A566-16CA7A0CE41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5A922F-1294-4387-9CB3-FCC8465D972A}"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7C79FE-DCC0-4620-A566-16CA7A0CE41F}"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5A922F-1294-4387-9CB3-FCC8465D972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315" y="-297"/>
            <a:ext cx="8272989" cy="6858594"/>
          </a:xfrm>
          <a:prstGeom prst="rect">
            <a:avLst/>
          </a:prstGeom>
        </p:spPr>
      </p:pic>
      <p:pic>
        <p:nvPicPr>
          <p:cNvPr id="2066019072" name="Picture 1" descr="https://lh3.googleusercontent.com/LDBH0Mxv8ERA4XaYff0ayw6_p0mBadusK0ZMLMSfUX2m9KEGtSM-_-Vmgy8saNzVueBfh6to61pZdqwk9oqURhxQPGpKiIhw4fRuREBx4s0e9RjOECPDKnHsLTQVdtO6C4Qs1-m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764473" y="4989830"/>
            <a:ext cx="676275" cy="685800"/>
          </a:xfrm>
          <a:prstGeom prst="rect">
            <a:avLst/>
          </a:prstGeom>
          <a:noFill/>
          <a:ln>
            <a:noFill/>
          </a:ln>
        </p:spPr>
      </p:pic>
      <p:sp>
        <p:nvSpPr>
          <p:cNvPr id="2" name="Text Box 1"/>
          <p:cNvSpPr txBox="1"/>
          <p:nvPr/>
        </p:nvSpPr>
        <p:spPr>
          <a:xfrm>
            <a:off x="1580515" y="393065"/>
            <a:ext cx="9337675" cy="6018530"/>
          </a:xfrm>
          <a:prstGeom prst="rect">
            <a:avLst/>
          </a:prstGeom>
          <a:noFill/>
          <a:ln w="9525">
            <a:noFill/>
          </a:ln>
        </p:spPr>
        <p:txBody>
          <a:bodyPr wrap="square">
            <a:noAutofit/>
          </a:bodyPr>
          <a:p>
            <a:pPr indent="0"/>
            <a:r>
              <a:rPr lang="en-IN" altLang="en-US" sz="2000" b="1">
                <a:solidFill>
                  <a:schemeClr val="bg1"/>
                </a:solidFill>
                <a:latin typeface="Times New Roman" panose="02020603050405020304" charset="0"/>
                <a:cs typeface="Calibri" panose="020F0502020204030204" charset="0"/>
              </a:rPr>
              <a:t>                               </a:t>
            </a:r>
            <a:r>
              <a:rPr lang="en-US" sz="2800" b="1">
                <a:gradFill>
                  <a:gsLst>
                    <a:gs pos="0">
                      <a:srgbClr val="14CD68"/>
                    </a:gs>
                    <a:gs pos="100000">
                      <a:srgbClr val="035C7D"/>
                    </a:gs>
                  </a:gsLst>
                  <a:lin scaled="0"/>
                </a:gradFill>
                <a:latin typeface="Times New Roman" panose="02020603050405020304" charset="0"/>
                <a:cs typeface="Calibri" panose="020F0502020204030204" charset="0"/>
              </a:rPr>
              <a:t>RAILWAY MANAGEMENT SYSTEM</a:t>
            </a:r>
            <a:r>
              <a:rPr lang="en-US" sz="2000" b="1">
                <a:solidFill>
                  <a:schemeClr val="bg1"/>
                </a:solidFill>
                <a:latin typeface="Times New Roman" panose="02020603050405020304" charset="0"/>
                <a:cs typeface="Calibri" panose="020F0502020204030204" charset="0"/>
              </a:rPr>
              <a:t>	</a:t>
            </a:r>
            <a:r>
              <a:rPr lang="en-US" sz="2000" b="0">
                <a:solidFill>
                  <a:schemeClr val="bg1"/>
                </a:solidFill>
                <a:latin typeface="Cambria" panose="02040503050406030204" charset="0"/>
                <a:cs typeface="Calibri" panose="020F0502020204030204" charset="0"/>
              </a:rPr>
              <a:t> 	 </a:t>
            </a:r>
            <a:r>
              <a:rPr lang="en-IN" altLang="en-US" sz="2000" b="0">
                <a:solidFill>
                  <a:schemeClr val="bg1"/>
                </a:solidFill>
                <a:latin typeface="Cambria" panose="02040503050406030204" charset="0"/>
                <a:cs typeface="Calibri" panose="020F0502020204030204" charset="0"/>
              </a:rPr>
              <a:t>                                                 </a:t>
            </a:r>
            <a:r>
              <a:rPr lang="en-US" sz="2000" b="0">
                <a:solidFill>
                  <a:schemeClr val="bg1"/>
                </a:solidFill>
                <a:latin typeface="Cambria" panose="02040503050406030204" charset="0"/>
                <a:cs typeface="Calibri" panose="020F0502020204030204" charset="0"/>
              </a:rPr>
              <a:t>  </a:t>
            </a:r>
            <a:r>
              <a:rPr lang="en-US" sz="2000" b="0">
                <a:solidFill>
                  <a:schemeClr val="bg1"/>
                </a:solidFill>
                <a:latin typeface="Times New Roman" panose="02020603050405020304" charset="0"/>
                <a:cs typeface="Calibri" panose="020F0502020204030204" charset="0"/>
              </a:rPr>
              <a:t>Submitted</a:t>
            </a:r>
            <a:endParaRPr lang="en-US" sz="2000" b="0">
              <a:solidFill>
                <a:schemeClr val="bg1"/>
              </a:solidFill>
              <a:latin typeface="Times New Roman" panose="02020603050405020304" charset="0"/>
              <a:cs typeface="Calibri" panose="020F0502020204030204" charset="0"/>
            </a:endParaRPr>
          </a:p>
          <a:p>
            <a:pPr indent="0"/>
            <a:r>
              <a:rPr lang="en-US" sz="2000" b="0">
                <a:solidFill>
                  <a:schemeClr val="bg1"/>
                </a:solidFill>
                <a:latin typeface="Times New Roman" panose="02020603050405020304" charset="0"/>
                <a:cs typeface="Calibri" panose="020F0502020204030204" charset="0"/>
              </a:rPr>
              <a:t> </a:t>
            </a:r>
            <a:r>
              <a:rPr lang="en-IN" altLang="en-US" sz="2000" b="0">
                <a:solidFill>
                  <a:schemeClr val="bg1"/>
                </a:solidFill>
                <a:latin typeface="Times New Roman" panose="02020603050405020304" charset="0"/>
                <a:cs typeface="Calibri" panose="020F0502020204030204" charset="0"/>
              </a:rPr>
              <a:t>                                                                  </a:t>
            </a:r>
            <a:r>
              <a:rPr lang="en-US" sz="2000" b="0">
                <a:solidFill>
                  <a:schemeClr val="bg1"/>
                </a:solidFill>
                <a:latin typeface="Times New Roman" panose="02020603050405020304" charset="0"/>
                <a:cs typeface="Calibri" panose="020F0502020204030204" charset="0"/>
              </a:rPr>
              <a:t>by</a:t>
            </a:r>
            <a:r>
              <a:rPr lang="en-US" sz="2000" b="1">
                <a:solidFill>
                  <a:schemeClr val="bg1"/>
                </a:solidFill>
                <a:latin typeface="Times New Roman" panose="02020603050405020304" charset="0"/>
                <a:cs typeface="Calibri" panose="020F0502020204030204" charset="0"/>
              </a:rPr>
              <a:t></a:t>
            </a:r>
            <a:r>
              <a:rPr lang="en-US" b="1">
                <a:solidFill>
                  <a:schemeClr val="bg1"/>
                </a:solidFill>
                <a:latin typeface="Times New Roman" panose="02020603050405020304" charset="0"/>
                <a:cs typeface="Calibri" panose="020F0502020204030204" charset="0"/>
              </a:rPr>
              <a:t>                                 </a:t>
            </a:r>
            <a:r>
              <a:rPr lang="en-IN" altLang="en-US" b="1">
                <a:solidFill>
                  <a:schemeClr val="bg1"/>
                </a:solidFill>
                <a:latin typeface="Times New Roman" panose="02020603050405020304" charset="0"/>
                <a:cs typeface="Calibri" panose="020F0502020204030204" charset="0"/>
              </a:rPr>
              <a:t>                 </a:t>
            </a:r>
            <a:r>
              <a:rPr lang="en-US">
                <a:solidFill>
                  <a:schemeClr val="bg1"/>
                </a:solidFill>
                <a:latin typeface="Times New Roman" panose="02020603050405020304" charset="0"/>
                <a:cs typeface="Calibri" panose="020F0502020204030204" charset="0"/>
              </a:rPr>
              <a:t>G. keerthi Reddy (192224165)                                    </a:t>
            </a:r>
            <a:r>
              <a:rPr lang="en-IN" altLang="en-US">
                <a:solidFill>
                  <a:schemeClr val="bg1"/>
                </a:solidFill>
                <a:latin typeface="Times New Roman" panose="02020603050405020304" charset="0"/>
                <a:cs typeface="Calibri" panose="020F0502020204030204" charset="0"/>
              </a:rPr>
              <a:t>             </a:t>
            </a:r>
            <a:r>
              <a:rPr lang="en-US">
                <a:solidFill>
                  <a:schemeClr val="bg1"/>
                </a:solidFill>
                <a:latin typeface="Times New Roman" panose="02020603050405020304" charset="0"/>
                <a:cs typeface="Calibri" panose="020F0502020204030204" charset="0"/>
              </a:rPr>
              <a:t>P. Arthi (192224159)</a:t>
            </a:r>
            <a:endParaRPr lang="en-US">
              <a:solidFill>
                <a:schemeClr val="bg1"/>
              </a:solidFill>
              <a:latin typeface="Times New Roman" panose="02020603050405020304" charset="0"/>
              <a:cs typeface="Calibri" panose="020F0502020204030204" charset="0"/>
            </a:endParaRPr>
          </a:p>
          <a:p>
            <a:pPr indent="0"/>
            <a:r>
              <a:rPr lang="en-US" sz="2000">
                <a:solidFill>
                  <a:schemeClr val="bg1"/>
                </a:solidFill>
                <a:latin typeface="Times New Roman" panose="02020603050405020304" charset="0"/>
                <a:cs typeface="Calibri" panose="020F0502020204030204" charset="0"/>
              </a:rPr>
              <a:t></a:t>
            </a:r>
            <a:r>
              <a:rPr lang="en-US" sz="2000" b="0">
                <a:solidFill>
                  <a:schemeClr val="bg1"/>
                </a:solidFill>
                <a:latin typeface="Times New Roman" panose="02020603050405020304" charset="0"/>
                <a:cs typeface="Calibri" panose="020F0502020204030204" charset="0"/>
              </a:rPr>
              <a:t> </a:t>
            </a:r>
            <a:r>
              <a:rPr lang="en-IN" altLang="en-US" sz="2000" b="0">
                <a:solidFill>
                  <a:schemeClr val="bg1"/>
                </a:solidFill>
                <a:latin typeface="Times New Roman" panose="02020603050405020304" charset="0"/>
                <a:cs typeface="Calibri" panose="020F0502020204030204" charset="0"/>
              </a:rPr>
              <a:t>                                                         </a:t>
            </a:r>
            <a:r>
              <a:rPr lang="en-US">
                <a:solidFill>
                  <a:schemeClr val="bg1"/>
                </a:solidFill>
                <a:latin typeface="Times New Roman" panose="02020603050405020304" charset="0"/>
                <a:cs typeface="Calibri" panose="020F0502020204030204" charset="0"/>
                <a:sym typeface="+mn-ea"/>
              </a:rPr>
              <a:t>Guided by</a:t>
            </a:r>
            <a:r>
              <a:rPr lang="en-IN" altLang="en-US">
                <a:solidFill>
                  <a:schemeClr val="bg1"/>
                </a:solidFill>
                <a:latin typeface="Times New Roman" panose="02020603050405020304" charset="0"/>
                <a:cs typeface="Calibri" panose="020F0502020204030204" charset="0"/>
                <a:sym typeface="+mn-ea"/>
              </a:rPr>
              <a:t>                                                     </a:t>
            </a:r>
            <a:r>
              <a:rPr lang="en-US">
                <a:solidFill>
                  <a:schemeClr val="bg1"/>
                </a:solidFill>
                <a:latin typeface="Times New Roman" panose="02020603050405020304" charset="0"/>
                <a:cs typeface="Calibri" panose="020F0502020204030204" charset="0"/>
                <a:sym typeface="+mn-ea"/>
              </a:rPr>
              <a:t>Dr . RAJASEKARAN. A</a:t>
            </a:r>
            <a:r>
              <a:rPr lang="en-IN" altLang="en-US">
                <a:solidFill>
                  <a:schemeClr val="bg1"/>
                </a:solidFill>
                <a:latin typeface="Times New Roman" panose="02020603050405020304" charset="0"/>
                <a:cs typeface="Calibri" panose="020F0502020204030204" charset="0"/>
                <a:sym typeface="+mn-ea"/>
              </a:rPr>
              <a:t>                                                           </a:t>
            </a:r>
            <a:r>
              <a:rPr lang="en-US">
                <a:solidFill>
                  <a:schemeClr val="bg1"/>
                </a:solidFill>
                <a:latin typeface="Times New Roman" panose="02020603050405020304" charset="0"/>
                <a:cs typeface="Calibri" panose="020F0502020204030204" charset="0"/>
                <a:sym typeface="+mn-ea"/>
              </a:rPr>
              <a:t>Associate professor</a:t>
            </a:r>
            <a:endParaRPr lang="en-US">
              <a:solidFill>
                <a:schemeClr val="bg1"/>
              </a:solidFill>
              <a:latin typeface="Times New Roman" panose="02020603050405020304" charset="0"/>
              <a:cs typeface="Calibri" panose="020F0502020204030204" charset="0"/>
              <a:sym typeface="+mn-ea"/>
            </a:endParaRPr>
          </a:p>
          <a:p>
            <a:pPr indent="0"/>
            <a:r>
              <a:rPr lang="en-US">
                <a:solidFill>
                  <a:schemeClr val="bg1"/>
                </a:solidFill>
                <a:latin typeface="Times New Roman" panose="02020603050405020304" charset="0"/>
                <a:cs typeface="Calibri" panose="020F0502020204030204" charset="0"/>
                <a:sym typeface="+mn-ea"/>
              </a:rPr>
              <a:t> </a:t>
            </a:r>
            <a:r>
              <a:rPr lang="en-IN" altLang="en-US">
                <a:solidFill>
                  <a:schemeClr val="bg1"/>
                </a:solidFill>
                <a:latin typeface="Times New Roman" panose="02020603050405020304" charset="0"/>
                <a:cs typeface="Calibri" panose="020F0502020204030204" charset="0"/>
                <a:sym typeface="+mn-ea"/>
              </a:rPr>
              <a:t>                                          </a:t>
            </a:r>
            <a:r>
              <a:rPr lang="en-US">
                <a:solidFill>
                  <a:schemeClr val="bg1"/>
                </a:solidFill>
                <a:latin typeface="Times New Roman" panose="02020603050405020304" charset="0"/>
                <a:cs typeface="Calibri" panose="020F0502020204030204" charset="0"/>
                <a:sym typeface="+mn-ea"/>
              </a:rPr>
              <a:t>Department of Big Data &amp; Network Security</a:t>
            </a:r>
            <a:endParaRPr lang="en-US">
              <a:solidFill>
                <a:schemeClr val="bg1"/>
              </a:solidFill>
              <a:latin typeface="Times New Roman" panose="02020603050405020304" charset="0"/>
              <a:cs typeface="Calibri" panose="020F0502020204030204" charset="0"/>
              <a:sym typeface="+mn-ea"/>
            </a:endParaRPr>
          </a:p>
          <a:p>
            <a:pPr indent="0"/>
            <a:endParaRPr lang="en-US">
              <a:solidFill>
                <a:schemeClr val="bg1"/>
              </a:solidFill>
              <a:latin typeface="Times New Roman" panose="02020603050405020304" charset="0"/>
              <a:cs typeface="Calibri" panose="020F0502020204030204" charset="0"/>
              <a:sym typeface="+mn-ea"/>
            </a:endParaRPr>
          </a:p>
          <a:p>
            <a:pPr indent="0"/>
            <a:endParaRPr lang="en-US">
              <a:solidFill>
                <a:schemeClr val="bg1"/>
              </a:solidFill>
              <a:latin typeface="Times New Roman" panose="02020603050405020304" charset="0"/>
              <a:cs typeface="Calibri" panose="020F0502020204030204" charset="0"/>
              <a:sym typeface="+mn-ea"/>
            </a:endParaRPr>
          </a:p>
          <a:p>
            <a:pPr indent="0"/>
            <a:endParaRPr lang="en-US">
              <a:solidFill>
                <a:schemeClr val="bg1"/>
              </a:solidFill>
              <a:latin typeface="Times New Roman" panose="02020603050405020304" charset="0"/>
              <a:cs typeface="Calibri" panose="020F0502020204030204" charset="0"/>
              <a:sym typeface="+mn-ea"/>
            </a:endParaRPr>
          </a:p>
          <a:p>
            <a:pPr indent="0"/>
            <a:r>
              <a:rPr lang="en-IN" altLang="en-US" sz="2000">
                <a:solidFill>
                  <a:schemeClr val="bg1"/>
                </a:solidFill>
                <a:latin typeface="Times New Roman" panose="02020603050405020304" charset="0"/>
                <a:cs typeface="Times New Roman" panose="02020603050405020304" charset="0"/>
                <a:sym typeface="+mn-ea"/>
              </a:rPr>
              <a:t>                                 </a:t>
            </a:r>
            <a:r>
              <a:rPr lang="en-US" sz="2000">
                <a:solidFill>
                  <a:schemeClr val="bg1"/>
                </a:solidFill>
                <a:latin typeface="Times New Roman" panose="02020603050405020304" charset="0"/>
                <a:cs typeface="Times New Roman" panose="02020603050405020304" charset="0"/>
                <a:sym typeface="+mn-ea"/>
              </a:rPr>
              <a:t>Department of Computer Science and Engineering,</a:t>
            </a:r>
            <a:endParaRPr lang="en-US" sz="2000">
              <a:solidFill>
                <a:schemeClr val="bg1"/>
              </a:solidFill>
              <a:latin typeface="Times New Roman" panose="02020603050405020304" charset="0"/>
              <a:cs typeface="Times New Roman" panose="02020603050405020304" charset="0"/>
              <a:sym typeface="+mn-ea"/>
            </a:endParaRPr>
          </a:p>
          <a:p>
            <a:pPr indent="0"/>
            <a:r>
              <a:rPr lang="en-IN" altLang="en-US" sz="2000">
                <a:solidFill>
                  <a:schemeClr val="bg1"/>
                </a:solidFill>
                <a:latin typeface="Times New Roman" panose="02020603050405020304" charset="0"/>
                <a:cs typeface="Times New Roman" panose="02020603050405020304" charset="0"/>
                <a:sym typeface="+mn-ea"/>
              </a:rPr>
              <a:t>                                        </a:t>
            </a:r>
            <a:r>
              <a:rPr lang="en-US" sz="2000">
                <a:solidFill>
                  <a:schemeClr val="bg1"/>
                </a:solidFill>
                <a:latin typeface="Times New Roman" panose="02020603050405020304" charset="0"/>
                <a:cs typeface="Times New Roman" panose="02020603050405020304" charset="0"/>
                <a:sym typeface="+mn-ea"/>
              </a:rPr>
              <a:t>Saveetha School of Engineering, SIMATS</a:t>
            </a:r>
            <a:endParaRPr lang="en-US" sz="2000">
              <a:solidFill>
                <a:schemeClr val="bg1"/>
              </a:solidFill>
              <a:latin typeface="Times New Roman" panose="02020603050405020304" charset="0"/>
              <a:cs typeface="Times New Roman" panose="02020603050405020304" charset="0"/>
              <a:sym typeface="+mn-ea"/>
            </a:endParaRPr>
          </a:p>
          <a:p>
            <a:pPr indent="0"/>
            <a:r>
              <a:rPr lang="en-US" sz="2000">
                <a:solidFill>
                  <a:schemeClr val="bg1"/>
                </a:solidFill>
                <a:latin typeface="Times New Roman" panose="02020603050405020304" charset="0"/>
                <a:cs typeface="Times New Roman" panose="02020603050405020304" charset="0"/>
                <a:sym typeface="+mn-ea"/>
              </a:rPr>
              <a:t> </a:t>
            </a:r>
            <a:r>
              <a:rPr lang="en-IN" altLang="en-US" sz="2000">
                <a:solidFill>
                  <a:schemeClr val="bg1"/>
                </a:solidFill>
                <a:latin typeface="Times New Roman" panose="02020603050405020304" charset="0"/>
                <a:cs typeface="Times New Roman" panose="02020603050405020304" charset="0"/>
                <a:sym typeface="+mn-ea"/>
              </a:rPr>
              <a:t>                                                      </a:t>
            </a:r>
            <a:r>
              <a:rPr lang="en-US" sz="2000">
                <a:solidFill>
                  <a:schemeClr val="bg1"/>
                </a:solidFill>
                <a:latin typeface="Times New Roman" panose="02020603050405020304" charset="0"/>
                <a:cs typeface="Times New Roman" panose="02020603050405020304" charset="0"/>
                <a:sym typeface="+mn-ea"/>
              </a:rPr>
              <a:t>Thandalam , Chennai</a:t>
            </a:r>
            <a:endParaRPr lang="en-US" sz="2000">
              <a:solidFill>
                <a:schemeClr val="bg1"/>
              </a:solidFill>
              <a:latin typeface="Times New Roman" panose="02020603050405020304" charset="0"/>
              <a:cs typeface="Times New Roman" panose="02020603050405020304" charset="0"/>
              <a:sym typeface="+mn-ea"/>
            </a:endParaRPr>
          </a:p>
          <a:p>
            <a:pPr indent="0"/>
            <a:r>
              <a:rPr lang="en-IN" altLang="en-US" sz="2000">
                <a:solidFill>
                  <a:schemeClr val="bg1"/>
                </a:solidFill>
                <a:latin typeface="Times New Roman" panose="02020603050405020304" charset="0"/>
                <a:cs typeface="Times New Roman" panose="02020603050405020304" charset="0"/>
                <a:sym typeface="+mn-ea"/>
              </a:rPr>
              <a:t>                                                            </a:t>
            </a:r>
            <a:r>
              <a:rPr lang="en-US" sz="2000">
                <a:solidFill>
                  <a:schemeClr val="bg1"/>
                </a:solidFill>
                <a:latin typeface="Times New Roman" panose="02020603050405020304" charset="0"/>
                <a:cs typeface="Times New Roman" panose="02020603050405020304" charset="0"/>
                <a:sym typeface="+mn-ea"/>
              </a:rPr>
              <a:t>March – 2024</a:t>
            </a:r>
            <a:endParaRPr lang="en-US" sz="2000">
              <a:solidFill>
                <a:schemeClr val="bg1"/>
              </a:solidFill>
              <a:latin typeface="Times New Roman" panose="02020603050405020304" charset="0"/>
              <a:cs typeface="Times New Roman" panose="02020603050405020304" charset="0"/>
              <a:sym typeface="+mn-ea"/>
            </a:endParaRPr>
          </a:p>
          <a:p>
            <a:pPr indent="0"/>
            <a:r>
              <a:rPr lang="en-US" b="0">
                <a:solidFill>
                  <a:schemeClr val="bg1"/>
                </a:solidFill>
                <a:latin typeface="Times New Roman" panose="02020603050405020304" charset="0"/>
                <a:cs typeface="Calibri" panose="020F0502020204030204" charset="0"/>
              </a:rPr>
              <a:t></a:t>
            </a:r>
            <a:r>
              <a:rPr lang="en-IN" altLang="en-US" b="0">
                <a:solidFill>
                  <a:schemeClr val="bg1"/>
                </a:solidFill>
                <a:latin typeface="Times New Roman" panose="02020603050405020304" charset="0"/>
                <a:cs typeface="Calibri" panose="020F0502020204030204" charset="0"/>
              </a:rPr>
              <a:t>                                                                    </a:t>
            </a:r>
            <a:endParaRPr lang="en-IN" altLang="en-US" b="0">
              <a:solidFill>
                <a:schemeClr val="bg1"/>
              </a:solidFill>
              <a:latin typeface="Times New Roman" panose="02020603050405020304" charset="0"/>
              <a:cs typeface="Calibri" panose="020F0502020204030204" charset="0"/>
            </a:endParaRPr>
          </a:p>
          <a:p>
            <a:pPr indent="0"/>
            <a:endParaRPr lang="en-US" sz="2900" b="0">
              <a:solidFill>
                <a:schemeClr val="bg1"/>
              </a:solidFill>
              <a:latin typeface="Calibri" panose="020F0502020204030204" charset="0"/>
              <a:cs typeface="SimSun" panose="02010600030101010101" pitchFamily="2" charset="-122"/>
            </a:endParaRPr>
          </a:p>
        </p:txBody>
      </p:sp>
      <p:pic>
        <p:nvPicPr>
          <p:cNvPr id="3"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a:xfrm>
            <a:off x="9207500" y="4920298"/>
            <a:ext cx="628650" cy="755015"/>
          </a:xfrm>
          <a:prstGeom prst="rect">
            <a:avLst/>
          </a:prstGeom>
          <a:noFill/>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s 3"/>
          <p:cNvSpPr/>
          <p:nvPr/>
        </p:nvSpPr>
        <p:spPr>
          <a:xfrm>
            <a:off x="0" y="0"/>
            <a:ext cx="12202160" cy="7035165"/>
          </a:xfrm>
          <a:prstGeom prst="rect">
            <a:avLst/>
          </a:prstGeom>
          <a:solidFill>
            <a:schemeClr val="tx1"/>
          </a:solidFill>
          <a:ln>
            <a:solidFill>
              <a:srgbClr val="DCD6CA"/>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endParaRPr lang="en-US" sz="1600">
              <a:latin typeface="Times New Roman" panose="02020603050405020304" charset="0"/>
              <a:cs typeface="Times New Roman" panose="02020603050405020304" charset="0"/>
            </a:endParaRPr>
          </a:p>
        </p:txBody>
      </p:sp>
      <p:sp>
        <p:nvSpPr>
          <p:cNvPr id="2" name="Text Box 1"/>
          <p:cNvSpPr txBox="1"/>
          <p:nvPr/>
        </p:nvSpPr>
        <p:spPr>
          <a:xfrm>
            <a:off x="501015" y="298450"/>
            <a:ext cx="4083685" cy="429895"/>
          </a:xfrm>
          <a:prstGeom prst="rect">
            <a:avLst/>
          </a:prstGeom>
          <a:noFill/>
        </p:spPr>
        <p:txBody>
          <a:bodyPr wrap="square" rtlCol="0">
            <a:noAutofit/>
          </a:bodyPr>
          <a:p>
            <a:pPr algn="just"/>
            <a:r>
              <a:rPr lang="en-IN" altLang="en-US" sz="2400" b="1">
                <a:gradFill>
                  <a:gsLst>
                    <a:gs pos="0">
                      <a:srgbClr val="14CD68"/>
                    </a:gs>
                    <a:gs pos="100000">
                      <a:srgbClr val="035C7D"/>
                    </a:gs>
                  </a:gsLst>
                  <a:lin scaled="0"/>
                </a:gradFill>
                <a:latin typeface="Times New Roman" panose="02020603050405020304" charset="0"/>
                <a:cs typeface="Times New Roman" panose="02020603050405020304" charset="0"/>
                <a:sym typeface="+mn-ea"/>
              </a:rPr>
              <a:t>RESULT &amp; ANALYSIS:</a:t>
            </a:r>
            <a:endParaRPr lang="en-US" sz="2400"/>
          </a:p>
        </p:txBody>
      </p:sp>
      <p:sp>
        <p:nvSpPr>
          <p:cNvPr id="3" name="Text Box 2"/>
          <p:cNvSpPr txBox="1"/>
          <p:nvPr/>
        </p:nvSpPr>
        <p:spPr>
          <a:xfrm>
            <a:off x="1169035" y="1151890"/>
            <a:ext cx="9805670" cy="5131435"/>
          </a:xfrm>
          <a:prstGeom prst="rect">
            <a:avLst/>
          </a:prstGeom>
          <a:noFill/>
        </p:spPr>
        <p:txBody>
          <a:bodyPr wrap="square" rtlCol="0">
            <a:noAutofit/>
          </a:bodyPr>
          <a:p>
            <a:pPr marL="285750" indent="-285750">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The provided Python code outlines a simplified railway management system where trains can be added, tickets can be booked, and tickets can be canceled</a:t>
            </a:r>
            <a:r>
              <a:rPr lang="en-IN" altLang="en-US">
                <a:solidFill>
                  <a:schemeClr val="bg1"/>
                </a:solidFill>
                <a:latin typeface="Times New Roman" panose="02020603050405020304" charset="0"/>
                <a:cs typeface="Times New Roman" panose="02020603050405020304" charset="0"/>
                <a:sym typeface="+mn-ea"/>
              </a:rPr>
              <a:t>.</a:t>
            </a:r>
            <a:endParaRPr lang="en-IN" altLang="en-US">
              <a:solidFill>
                <a:schemeClr val="bg1"/>
              </a:solidFill>
              <a:latin typeface="Times New Roman" panose="02020603050405020304" charset="0"/>
              <a:cs typeface="Times New Roman" panose="02020603050405020304" charset="0"/>
            </a:endParaRPr>
          </a:p>
          <a:p>
            <a:pPr indent="0">
              <a:buFont typeface="Wingdings" panose="05000000000000000000" charset="0"/>
              <a:buNone/>
            </a:pPr>
            <a:endParaRPr lang="en-IN" altLang="en-US">
              <a:solidFill>
                <a:schemeClr val="bg1"/>
              </a:solidFill>
              <a:latin typeface="Times New Roman" panose="02020603050405020304" charset="0"/>
              <a:cs typeface="Times New Roman" panose="02020603050405020304" charset="0"/>
            </a:endParaRPr>
          </a:p>
          <a:p>
            <a:pPr marL="285750" indent="-285750">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Initially, two trains, "Express" and "Fast Train," are added to the system with their respective seat capacities. Upon viewing the available trains, the system displays the train names, their routes, and the number of seats available for booking.</a:t>
            </a:r>
            <a:endParaRPr lang="en-US">
              <a:solidFill>
                <a:schemeClr val="bg1"/>
              </a:solidFill>
              <a:latin typeface="Times New Roman" panose="02020603050405020304" charset="0"/>
              <a:cs typeface="Times New Roman" panose="02020603050405020304" charset="0"/>
            </a:endParaRPr>
          </a:p>
          <a:p>
            <a:pPr indent="0">
              <a:buFont typeface="Wingdings" panose="05000000000000000000" charset="0"/>
              <a:buNone/>
            </a:pPr>
            <a:endParaRPr lang="en-US">
              <a:solidFill>
                <a:schemeClr val="bg1"/>
              </a:solidFill>
              <a:latin typeface="Times New Roman" panose="02020603050405020304" charset="0"/>
              <a:cs typeface="Times New Roman" panose="02020603050405020304" charset="0"/>
            </a:endParaRPr>
          </a:p>
          <a:p>
            <a:pPr marL="285750" indent="-285750">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 Subsequently, tickets are booked for 2 seats on the "Express" train and 3 seats on the "Fast Train." After a successful booking, the system updates the available seat counts for each train accordingly. Additionally, the system successfully cancels 1 seat on the "Express" train, resulting in an adjustment of available seats. </a:t>
            </a:r>
            <a:endParaRPr lang="en-US">
              <a:solidFill>
                <a:schemeClr val="bg1"/>
              </a:solidFill>
              <a:latin typeface="Times New Roman" panose="02020603050405020304" charset="0"/>
              <a:cs typeface="Times New Roman" panose="02020603050405020304" charset="0"/>
            </a:endParaRPr>
          </a:p>
          <a:p>
            <a:pPr indent="0">
              <a:buFont typeface="Wingdings" panose="05000000000000000000" charset="0"/>
              <a:buNone/>
            </a:pPr>
            <a:endParaRPr lang="en-US">
              <a:solidFill>
                <a:schemeClr val="bg1"/>
              </a:solidFill>
              <a:latin typeface="Times New Roman" panose="02020603050405020304" charset="0"/>
              <a:cs typeface="Times New Roman" panose="02020603050405020304" charset="0"/>
            </a:endParaRPr>
          </a:p>
          <a:p>
            <a:pPr marL="285750" indent="-285750">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Finally, a visualization is provided, showing the change in available seats over time for the "Express" train, depicting the impact of booking and canceling tickets on seat availability</a:t>
            </a:r>
            <a:r>
              <a:rPr lang="en-IN" altLang="en-US">
                <a:solidFill>
                  <a:schemeClr val="bg1"/>
                </a:solidFill>
                <a:latin typeface="Times New Roman" panose="02020603050405020304" charset="0"/>
                <a:cs typeface="Times New Roman" panose="02020603050405020304" charset="0"/>
                <a:sym typeface="+mn-ea"/>
              </a:rPr>
              <a:t>. </a:t>
            </a:r>
            <a:endParaRPr lang="en-IN" altLang="en-US">
              <a:solidFill>
                <a:schemeClr val="bg1"/>
              </a:solidFill>
              <a:latin typeface="Times New Roman" panose="02020603050405020304" charset="0"/>
              <a:cs typeface="Times New Roman" panose="02020603050405020304" charset="0"/>
            </a:endParaRPr>
          </a:p>
          <a:p>
            <a:pPr indent="0">
              <a:buFont typeface="Wingdings" panose="05000000000000000000" charset="0"/>
              <a:buNone/>
            </a:pPr>
            <a:endParaRPr lang="en-IN" altLang="en-US">
              <a:solidFill>
                <a:schemeClr val="bg1"/>
              </a:solidFill>
              <a:latin typeface="Times New Roman" panose="02020603050405020304" charset="0"/>
              <a:cs typeface="Times New Roman" panose="02020603050405020304" charset="0"/>
            </a:endParaRPr>
          </a:p>
          <a:p>
            <a:pPr marL="285750" indent="-285750">
              <a:buFont typeface="Wingdings" panose="05000000000000000000" charset="0"/>
              <a:buChar char="Ø"/>
            </a:pPr>
            <a:r>
              <a:rPr lang="en-IN" altLang="en-US">
                <a:solidFill>
                  <a:schemeClr val="bg1"/>
                </a:solidFill>
                <a:latin typeface="Times New Roman" panose="02020603050405020304" charset="0"/>
                <a:cs typeface="Times New Roman" panose="02020603050405020304" charset="0"/>
                <a:sym typeface="+mn-ea"/>
              </a:rPr>
              <a:t>T</a:t>
            </a:r>
            <a:r>
              <a:rPr lang="en-US">
                <a:solidFill>
                  <a:schemeClr val="bg1"/>
                </a:solidFill>
                <a:latin typeface="Times New Roman" panose="02020603050405020304" charset="0"/>
                <a:cs typeface="Times New Roman" panose="02020603050405020304" charset="0"/>
                <a:sym typeface="+mn-ea"/>
              </a:rPr>
              <a:t>he system offers basic functionalities for managing trains and ticket operations, along with a visual representation of seat availability for monitoring purposes.</a:t>
            </a:r>
            <a:endParaRPr lang="en-US"/>
          </a:p>
        </p:txBody>
      </p:sp>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1"/>
          <a:stretch>
            <a:fillRect/>
          </a:stretch>
        </p:blipFill>
        <p:spPr>
          <a:xfrm>
            <a:off x="2458085" y="-635"/>
            <a:ext cx="9620885" cy="6858635"/>
          </a:xfrm>
          <a:prstGeom prst="rect">
            <a:avLst/>
          </a:prstGeom>
        </p:spPr>
      </p:pic>
      <p:sp>
        <p:nvSpPr>
          <p:cNvPr id="3" name="Text Box 2"/>
          <p:cNvSpPr txBox="1"/>
          <p:nvPr/>
        </p:nvSpPr>
        <p:spPr>
          <a:xfrm>
            <a:off x="507365" y="349250"/>
            <a:ext cx="4633595" cy="656590"/>
          </a:xfrm>
          <a:prstGeom prst="rect">
            <a:avLst/>
          </a:prstGeom>
          <a:noFill/>
        </p:spPr>
        <p:txBody>
          <a:bodyPr wrap="square" rtlCol="0" anchor="t">
            <a:noAutofit/>
          </a:bodyPr>
          <a:p>
            <a:r>
              <a:rPr lang="en-IN" altLang="en-US" sz="2400" b="1">
                <a:gradFill>
                  <a:gsLst>
                    <a:gs pos="0">
                      <a:srgbClr val="14CD68"/>
                    </a:gs>
                    <a:gs pos="100000">
                      <a:srgbClr val="035C7D"/>
                    </a:gs>
                  </a:gsLst>
                  <a:lin scaled="0"/>
                </a:gradFill>
                <a:latin typeface="Times New Roman" panose="02020603050405020304" charset="0"/>
                <a:cs typeface="Times New Roman" panose="02020603050405020304" charset="0"/>
                <a:sym typeface="+mn-ea"/>
              </a:rPr>
              <a:t>CONCLUSION:</a:t>
            </a:r>
            <a:endParaRPr lang="en-IN" altLang="en-US" sz="2400" b="1">
              <a:gradFill>
                <a:gsLst>
                  <a:gs pos="0">
                    <a:srgbClr val="14CD68"/>
                  </a:gs>
                  <a:gs pos="100000">
                    <a:srgbClr val="035C7D"/>
                  </a:gs>
                </a:gsLst>
                <a:lin scaled="0"/>
              </a:gradFill>
              <a:latin typeface="Times New Roman" panose="02020603050405020304" charset="0"/>
              <a:cs typeface="Times New Roman" panose="02020603050405020304" charset="0"/>
              <a:sym typeface="+mn-ea"/>
            </a:endParaRPr>
          </a:p>
        </p:txBody>
      </p:sp>
      <p:sp>
        <p:nvSpPr>
          <p:cNvPr id="5" name="Text Box 4"/>
          <p:cNvSpPr txBox="1"/>
          <p:nvPr/>
        </p:nvSpPr>
        <p:spPr>
          <a:xfrm>
            <a:off x="1203960" y="1315085"/>
            <a:ext cx="9999980" cy="4791075"/>
          </a:xfrm>
          <a:prstGeom prst="rect">
            <a:avLst/>
          </a:prstGeom>
          <a:noFill/>
        </p:spPr>
        <p:txBody>
          <a:bodyPr wrap="square" rtlCol="0">
            <a:noAutofit/>
          </a:bodyPr>
          <a:p>
            <a:pPr marL="285750" indent="-285750">
              <a:buFont typeface="Wingdings" panose="05000000000000000000" charset="0"/>
              <a:buChar char="Ø"/>
            </a:pPr>
            <a:r>
              <a:rPr lang="en-US">
                <a:solidFill>
                  <a:schemeClr val="bg1"/>
                </a:solidFill>
                <a:latin typeface="Times New Roman" panose="02020603050405020304" charset="0"/>
                <a:cs typeface="Times New Roman" panose="02020603050405020304" charset="0"/>
              </a:rPr>
              <a:t>while provid</a:t>
            </a:r>
            <a:r>
              <a:rPr lang="en-IN" altLang="en-US">
                <a:solidFill>
                  <a:schemeClr val="bg1"/>
                </a:solidFill>
                <a:latin typeface="Times New Roman" panose="02020603050405020304" charset="0"/>
                <a:cs typeface="Times New Roman" panose="02020603050405020304" charset="0"/>
              </a:rPr>
              <a:t>ing</a:t>
            </a:r>
            <a:r>
              <a:rPr lang="en-US">
                <a:solidFill>
                  <a:schemeClr val="bg1"/>
                </a:solidFill>
                <a:latin typeface="Times New Roman" panose="02020603050405020304" charset="0"/>
                <a:cs typeface="Times New Roman" panose="02020603050405020304" charset="0"/>
              </a:rPr>
              <a:t> railway management system offers a foundational framework for managing trains and ticket operations, it possesses several limitations that hinder its effectiveness for real-world railway management scenarios. </a:t>
            </a:r>
            <a:endParaRPr lang="en-US">
              <a:solidFill>
                <a:schemeClr val="bg1"/>
              </a:solidFill>
              <a:latin typeface="Times New Roman" panose="02020603050405020304" charset="0"/>
              <a:cs typeface="Times New Roman" panose="02020603050405020304" charset="0"/>
            </a:endParaRPr>
          </a:p>
          <a:p>
            <a:pPr marL="285750" indent="-285750">
              <a:buFont typeface="Wingdings" panose="05000000000000000000" charset="0"/>
              <a:buChar char="Ø"/>
            </a:pPr>
            <a:endParaRPr lang="en-US">
              <a:solidFill>
                <a:schemeClr val="bg1"/>
              </a:solidFill>
              <a:latin typeface="Times New Roman" panose="02020603050405020304" charset="0"/>
              <a:cs typeface="Times New Roman" panose="02020603050405020304" charset="0"/>
            </a:endParaRPr>
          </a:p>
          <a:p>
            <a:pPr marL="285750" indent="-285750">
              <a:buFont typeface="Wingdings" panose="05000000000000000000" charset="0"/>
              <a:buChar char="Ø"/>
            </a:pPr>
            <a:r>
              <a:rPr lang="en-US">
                <a:solidFill>
                  <a:schemeClr val="bg1"/>
                </a:solidFill>
                <a:latin typeface="Times New Roman" panose="02020603050405020304" charset="0"/>
                <a:cs typeface="Times New Roman" panose="02020603050405020304" charset="0"/>
              </a:rPr>
              <a:t>The system lacks scalability, real-time updates, data validation, security measures, transaction management, reporting and analytics capabilities, integration with external systems, user interface enhancements, internationalization, localization, and regulatory compliance</a:t>
            </a:r>
            <a:endParaRPr lang="en-US">
              <a:solidFill>
                <a:schemeClr val="bg1"/>
              </a:solidFill>
              <a:latin typeface="Times New Roman" panose="02020603050405020304" charset="0"/>
              <a:cs typeface="Times New Roman" panose="02020603050405020304" charset="0"/>
            </a:endParaRPr>
          </a:p>
          <a:p>
            <a:pPr indent="0">
              <a:buFont typeface="Wingdings" panose="05000000000000000000" charset="0"/>
              <a:buNone/>
            </a:pPr>
            <a:endParaRPr lang="en-US">
              <a:solidFill>
                <a:schemeClr val="bg1"/>
              </a:solidFill>
              <a:latin typeface="Times New Roman" panose="02020603050405020304" charset="0"/>
              <a:cs typeface="Times New Roman" panose="02020603050405020304" charset="0"/>
            </a:endParaRPr>
          </a:p>
          <a:p>
            <a:pPr marL="285750" indent="-285750">
              <a:buFont typeface="Wingdings" panose="05000000000000000000" charset="0"/>
              <a:buChar char="Ø"/>
            </a:pPr>
            <a:r>
              <a:rPr lang="en-US">
                <a:solidFill>
                  <a:schemeClr val="bg1"/>
                </a:solidFill>
                <a:latin typeface="Times New Roman" panose="02020603050405020304" charset="0"/>
                <a:cs typeface="Times New Roman" panose="02020603050405020304" charset="0"/>
              </a:rPr>
              <a:t>To address these limitations  </a:t>
            </a:r>
            <a:r>
              <a:rPr lang="en-IN" altLang="en-US">
                <a:solidFill>
                  <a:schemeClr val="bg1"/>
                </a:solidFill>
                <a:latin typeface="Times New Roman" panose="02020603050405020304" charset="0"/>
                <a:cs typeface="Times New Roman" panose="02020603050405020304" charset="0"/>
              </a:rPr>
              <a:t>here </a:t>
            </a:r>
            <a:r>
              <a:rPr lang="en-US">
                <a:solidFill>
                  <a:schemeClr val="bg1"/>
                </a:solidFill>
                <a:latin typeface="Times New Roman" panose="02020603050405020304" charset="0"/>
                <a:cs typeface="Times New Roman" panose="02020603050405020304" charset="0"/>
              </a:rPr>
              <a:t>These efforts should focus on enhancing scalability, ensuring real-time updates and data consistency, implementing robust data validation and security measures, incorporating transaction management for data integrity</a:t>
            </a:r>
            <a:r>
              <a:rPr lang="en-IN" altLang="en-US">
                <a:solidFill>
                  <a:schemeClr val="bg1"/>
                </a:solidFill>
                <a:latin typeface="Times New Roman" panose="02020603050405020304" charset="0"/>
                <a:cs typeface="Times New Roman" panose="02020603050405020304" charset="0"/>
              </a:rPr>
              <a:t>.</a:t>
            </a:r>
            <a:endParaRPr lang="en-IN" altLang="en-US">
              <a:solidFill>
                <a:schemeClr val="bg1"/>
              </a:solidFill>
              <a:latin typeface="Times New Roman" panose="02020603050405020304" charset="0"/>
              <a:cs typeface="Times New Roman" panose="02020603050405020304" charset="0"/>
            </a:endParaRPr>
          </a:p>
          <a:p>
            <a:pPr indent="0">
              <a:buFont typeface="Wingdings" panose="05000000000000000000" charset="0"/>
              <a:buNone/>
            </a:pPr>
            <a:endParaRPr lang="en-IN" altLang="en-US">
              <a:solidFill>
                <a:schemeClr val="bg1"/>
              </a:solidFill>
              <a:latin typeface="Times New Roman" panose="02020603050405020304" charset="0"/>
              <a:cs typeface="Times New Roman" panose="02020603050405020304" charset="0"/>
            </a:endParaRPr>
          </a:p>
          <a:p>
            <a:pPr marL="285750" indent="-285750">
              <a:buFont typeface="Wingdings" panose="05000000000000000000" charset="0"/>
              <a:buChar char="Ø"/>
            </a:pPr>
            <a:r>
              <a:rPr lang="en-US">
                <a:solidFill>
                  <a:schemeClr val="bg1"/>
                </a:solidFill>
                <a:latin typeface="Times New Roman" panose="02020603050405020304" charset="0"/>
                <a:cs typeface="Times New Roman" panose="02020603050405020304" charset="0"/>
              </a:rPr>
              <a:t> </a:t>
            </a:r>
            <a:r>
              <a:rPr lang="en-IN" altLang="en-US">
                <a:solidFill>
                  <a:schemeClr val="bg1"/>
                </a:solidFill>
                <a:latin typeface="Times New Roman" panose="02020603050405020304" charset="0"/>
                <a:cs typeface="Times New Roman" panose="02020603050405020304" charset="0"/>
              </a:rPr>
              <a:t>A</a:t>
            </a:r>
            <a:r>
              <a:rPr lang="en-US">
                <a:solidFill>
                  <a:schemeClr val="bg1"/>
                </a:solidFill>
                <a:latin typeface="Times New Roman" panose="02020603050405020304" charset="0"/>
                <a:cs typeface="Times New Roman" panose="02020603050405020304" charset="0"/>
              </a:rPr>
              <a:t>dding reporting and analytics features for operational insights, enabling seamless integration with external systems, improving user interfaces for enhanced usability</a:t>
            </a:r>
            <a:r>
              <a:rPr lang="en-IN" altLang="en-US">
                <a:solidFill>
                  <a:schemeClr val="bg1"/>
                </a:solidFill>
                <a:latin typeface="Times New Roman" panose="02020603050405020304" charset="0"/>
                <a:cs typeface="Times New Roman" panose="02020603050405020304" charset="0"/>
              </a:rPr>
              <a:t>.</a:t>
            </a:r>
            <a:endParaRPr lang="en-IN" altLang="en-US">
              <a:solidFill>
                <a:schemeClr val="bg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p:cNvPicPr>
            <a:picLocks noChangeAspect="1"/>
          </p:cNvPicPr>
          <p:nvPr/>
        </p:nvPicPr>
        <p:blipFill>
          <a:blip r:embed="rId1"/>
          <a:stretch>
            <a:fillRect/>
          </a:stretch>
        </p:blipFill>
        <p:spPr>
          <a:xfrm>
            <a:off x="-315" y="-297"/>
            <a:ext cx="8272989" cy="6858594"/>
          </a:xfrm>
          <a:prstGeom prst="rect">
            <a:avLst/>
          </a:prstGeom>
        </p:spPr>
      </p:pic>
      <p:sp>
        <p:nvSpPr>
          <p:cNvPr id="4" name="Rectangles 3"/>
          <p:cNvSpPr/>
          <p:nvPr/>
        </p:nvSpPr>
        <p:spPr>
          <a:xfrm>
            <a:off x="0" y="0"/>
            <a:ext cx="12202160" cy="7035165"/>
          </a:xfrm>
          <a:prstGeom prst="rect">
            <a:avLst/>
          </a:prstGeom>
          <a:solidFill>
            <a:schemeClr val="tx1"/>
          </a:solidFill>
          <a:ln>
            <a:solidFill>
              <a:srgbClr val="DCD6CA"/>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endParaRPr lang="en-US" sz="1600">
              <a:latin typeface="Times New Roman" panose="02020603050405020304" charset="0"/>
              <a:cs typeface="Times New Roman" panose="02020603050405020304" charset="0"/>
            </a:endParaRPr>
          </a:p>
        </p:txBody>
      </p:sp>
      <p:pic>
        <p:nvPicPr>
          <p:cNvPr id="2" name="图片 5"/>
          <p:cNvPicPr>
            <a:picLocks noChangeAspect="1"/>
          </p:cNvPicPr>
          <p:nvPr/>
        </p:nvPicPr>
        <p:blipFill>
          <a:blip r:embed="rId1"/>
          <a:stretch>
            <a:fillRect/>
          </a:stretch>
        </p:blipFill>
        <p:spPr>
          <a:xfrm>
            <a:off x="-635" y="0"/>
            <a:ext cx="8668385" cy="7034530"/>
          </a:xfrm>
          <a:prstGeom prst="rect">
            <a:avLst/>
          </a:prstGeom>
        </p:spPr>
      </p:pic>
      <p:pic>
        <p:nvPicPr>
          <p:cNvPr id="3" name="Picture 2"/>
          <p:cNvPicPr>
            <a:picLocks noChangeAspect="1"/>
          </p:cNvPicPr>
          <p:nvPr/>
        </p:nvPicPr>
        <p:blipFill>
          <a:blip r:embed="rId2"/>
          <a:stretch>
            <a:fillRect/>
          </a:stretch>
        </p:blipFill>
        <p:spPr>
          <a:xfrm>
            <a:off x="0" y="0"/>
            <a:ext cx="12202160" cy="70345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comb/>
      </p:transition>
    </mc:Choice>
    <mc:Fallback>
      <p:transition spd="slow">
        <p:comb/>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1" name="Picture 100"/>
          <p:cNvPicPr/>
          <p:nvPr/>
        </p:nvPicPr>
        <p:blipFill>
          <a:blip r:embed="rId1"/>
          <a:stretch>
            <a:fillRect/>
          </a:stretch>
        </p:blipFill>
        <p:spPr>
          <a:xfrm>
            <a:off x="0" y="0"/>
            <a:ext cx="12192000" cy="6858635"/>
          </a:xfrm>
          <a:prstGeom prst="rect">
            <a:avLst/>
          </a:prstGeom>
          <a:noFill/>
          <a:ln w="9525">
            <a:noFill/>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ECF40"/>
            </a:gs>
            <a:gs pos="100000">
              <a:srgbClr val="846C21"/>
            </a:gs>
          </a:gsLst>
          <a:lin scaled="0"/>
        </a:gradFill>
        <a:effectLst/>
      </p:bgPr>
    </p:bg>
    <p:spTree>
      <p:nvGrpSpPr>
        <p:cNvPr id="1" name=""/>
        <p:cNvGrpSpPr/>
        <p:nvPr/>
      </p:nvGrpSpPr>
      <p:grpSpPr/>
      <p:sp>
        <p:nvSpPr>
          <p:cNvPr id="4" name="Rectangles 3"/>
          <p:cNvSpPr/>
          <p:nvPr/>
        </p:nvSpPr>
        <p:spPr>
          <a:xfrm>
            <a:off x="0" y="-12700"/>
            <a:ext cx="12191365" cy="6871970"/>
          </a:xfrm>
          <a:prstGeom prst="rect">
            <a:avLst/>
          </a:prstGeom>
          <a:solidFill>
            <a:schemeClr val="bg1"/>
          </a:solidFill>
          <a:ln>
            <a:solidFill>
              <a:srgbClr val="DCD6CA"/>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Rectangles 4"/>
          <p:cNvSpPr/>
          <p:nvPr/>
        </p:nvSpPr>
        <p:spPr>
          <a:xfrm>
            <a:off x="-6350" y="-8255"/>
            <a:ext cx="12212320" cy="6871970"/>
          </a:xfrm>
          <a:prstGeom prst="rect">
            <a:avLst/>
          </a:prstGeom>
          <a:solidFill>
            <a:schemeClr val="tx2"/>
          </a:solidFill>
          <a:ln>
            <a:solidFill>
              <a:srgbClr val="DCD6CA"/>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Rectangles 5"/>
          <p:cNvSpPr/>
          <p:nvPr/>
        </p:nvSpPr>
        <p:spPr>
          <a:xfrm>
            <a:off x="-10160" y="-2540"/>
            <a:ext cx="12202160" cy="6882765"/>
          </a:xfrm>
          <a:prstGeom prst="rect">
            <a:avLst/>
          </a:prstGeom>
          <a:solidFill>
            <a:schemeClr val="tx1"/>
          </a:solidFill>
          <a:ln>
            <a:solidFill>
              <a:srgbClr val="DCD6CA"/>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endParaRPr lang="en-US">
              <a:latin typeface="Times New Roman" panose="02020603050405020304" charset="0"/>
              <a:cs typeface="Times New Roman" panose="02020603050405020304" charset="0"/>
            </a:endParaRPr>
          </a:p>
        </p:txBody>
      </p:sp>
      <p:sp>
        <p:nvSpPr>
          <p:cNvPr id="7" name="Text Box 6"/>
          <p:cNvSpPr txBox="1"/>
          <p:nvPr/>
        </p:nvSpPr>
        <p:spPr>
          <a:xfrm>
            <a:off x="740410" y="440690"/>
            <a:ext cx="2097405" cy="409575"/>
          </a:xfrm>
          <a:prstGeom prst="rect">
            <a:avLst/>
          </a:prstGeom>
          <a:noFill/>
        </p:spPr>
        <p:txBody>
          <a:bodyPr wrap="square" rtlCol="0">
            <a:noAutofit/>
          </a:bodyPr>
          <a:p>
            <a:r>
              <a:rPr lang="en-IN" altLang="en-US" sz="2400" b="1">
                <a:gradFill>
                  <a:gsLst>
                    <a:gs pos="0">
                      <a:srgbClr val="14CD68"/>
                    </a:gs>
                    <a:gs pos="100000">
                      <a:srgbClr val="035C7D"/>
                    </a:gs>
                  </a:gsLst>
                  <a:lin scaled="0"/>
                </a:gradFill>
                <a:latin typeface="Times New Roman" panose="02020603050405020304" charset="0"/>
                <a:cs typeface="Times New Roman" panose="02020603050405020304" charset="0"/>
              </a:rPr>
              <a:t>ABSTRACT:</a:t>
            </a:r>
            <a:endParaRPr lang="en-IN" altLang="en-US" sz="2400" b="1">
              <a:gradFill>
                <a:gsLst>
                  <a:gs pos="0">
                    <a:srgbClr val="14CD68"/>
                  </a:gs>
                  <a:gs pos="100000">
                    <a:srgbClr val="035C7D"/>
                  </a:gs>
                </a:gsLst>
                <a:lin scaled="0"/>
              </a:gradFill>
              <a:latin typeface="Times New Roman" panose="02020603050405020304" charset="0"/>
              <a:cs typeface="Times New Roman" panose="02020603050405020304" charset="0"/>
            </a:endParaRPr>
          </a:p>
        </p:txBody>
      </p:sp>
      <p:sp>
        <p:nvSpPr>
          <p:cNvPr id="8" name="Text Box 7"/>
          <p:cNvSpPr txBox="1"/>
          <p:nvPr/>
        </p:nvSpPr>
        <p:spPr>
          <a:xfrm>
            <a:off x="1087120" y="1143635"/>
            <a:ext cx="10295255" cy="5324475"/>
          </a:xfrm>
          <a:prstGeom prst="rect">
            <a:avLst/>
          </a:prstGeom>
          <a:noFill/>
        </p:spPr>
        <p:txBody>
          <a:bodyPr wrap="square" rtlCol="0">
            <a:noAutofit/>
          </a:bodyPr>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The Railway Reservation System facilitates the passengers to enquire about the  trains available on the basis of source and destination, Booking and Cancellation of tickets, enquire about the status of the booked ticket, etc. </a:t>
            </a:r>
            <a:endParaRPr lang="en-US">
              <a:solidFill>
                <a:schemeClr val="bg1"/>
              </a:solidFill>
              <a:latin typeface="Times New Roman" panose="02020603050405020304" charset="0"/>
              <a:cs typeface="Times New Roman" panose="02020603050405020304" charset="0"/>
              <a:sym typeface="+mn-ea"/>
            </a:endParaRPr>
          </a:p>
          <a:p>
            <a:pPr indent="0" algn="just">
              <a:buFont typeface="Wingdings" panose="05000000000000000000" charset="0"/>
              <a:buNone/>
            </a:pPr>
            <a:endParaRPr lang="en-US">
              <a:solidFill>
                <a:schemeClr val="bg1"/>
              </a:solidFill>
              <a:latin typeface="Times New Roman" panose="02020603050405020304" charset="0"/>
              <a:cs typeface="Times New Roman" panose="02020603050405020304" charset="0"/>
              <a:sym typeface="+mn-ea"/>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The aim of case study is to design and develop a database maintaining the records of different trains, train status, and passengers.</a:t>
            </a:r>
            <a:endParaRPr lang="en-US">
              <a:solidFill>
                <a:schemeClr val="bg1"/>
              </a:solidFill>
              <a:latin typeface="Times New Roman" panose="02020603050405020304" charset="0"/>
              <a:cs typeface="Times New Roman" panose="02020603050405020304" charset="0"/>
              <a:sym typeface="+mn-ea"/>
            </a:endParaRPr>
          </a:p>
          <a:p>
            <a:pPr indent="0" algn="just">
              <a:buFont typeface="Wingdings" panose="05000000000000000000" charset="0"/>
              <a:buNone/>
            </a:pPr>
            <a:endParaRPr lang="en-US">
              <a:solidFill>
                <a:schemeClr val="bg1"/>
              </a:solidFill>
              <a:latin typeface="Times New Roman" panose="02020603050405020304" charset="0"/>
              <a:cs typeface="Times New Roman" panose="02020603050405020304" charset="0"/>
              <a:sym typeface="+mn-ea"/>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The ticket booking system has gradually evolved from paper ticket to online booking and smart card system. Later this ticket will be evaluated by the ticket examiner. </a:t>
            </a:r>
            <a:endParaRPr lang="en-US">
              <a:solidFill>
                <a:schemeClr val="bg1"/>
              </a:solidFill>
              <a:latin typeface="Times New Roman" panose="02020603050405020304" charset="0"/>
              <a:cs typeface="Times New Roman" panose="02020603050405020304" charset="0"/>
              <a:sym typeface="+mn-ea"/>
            </a:endParaRPr>
          </a:p>
          <a:p>
            <a:pPr indent="0" algn="just">
              <a:buFont typeface="Wingdings" panose="05000000000000000000" charset="0"/>
              <a:buNone/>
            </a:pPr>
            <a:endParaRPr lang="en-US">
              <a:solidFill>
                <a:schemeClr val="bg1"/>
              </a:solidFill>
              <a:latin typeface="Times New Roman" panose="02020603050405020304" charset="0"/>
              <a:cs typeface="Times New Roman" panose="02020603050405020304" charset="0"/>
              <a:sym typeface="+mn-ea"/>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since there are lot of passengers travelling in the train, there are also lot of passengers whose name is on waiting list and they have to share their seat. There are also cases where a passenger suddenly cancels the ticket and that seat will be left empty, later this seat will be allotted to any random person in the waiting list. </a:t>
            </a:r>
            <a:endParaRPr lang="en-US">
              <a:solidFill>
                <a:schemeClr val="bg1"/>
              </a:solidFill>
              <a:latin typeface="Times New Roman" panose="02020603050405020304" charset="0"/>
              <a:cs typeface="Times New Roman" panose="02020603050405020304" charset="0"/>
              <a:sym typeface="+mn-ea"/>
            </a:endParaRPr>
          </a:p>
          <a:p>
            <a:pPr indent="0" algn="just">
              <a:buFont typeface="Wingdings" panose="05000000000000000000" charset="0"/>
              <a:buNone/>
            </a:pPr>
            <a:endParaRPr lang="en-US">
              <a:solidFill>
                <a:schemeClr val="bg1"/>
              </a:solidFill>
              <a:latin typeface="Times New Roman" panose="02020603050405020304" charset="0"/>
              <a:cs typeface="Times New Roman" panose="02020603050405020304" charset="0"/>
              <a:sym typeface="+mn-ea"/>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In this paper, we tried to provide the solution for the problem of unfair seat allocation for the passengers in the waiting list. In lot of cases, when a ticket is cancelled the seat will not be provided to the passenger whose name is first in the waiting list, this may be because of the corruption or due to the lack of information.</a:t>
            </a:r>
            <a:endParaRPr lang="en-US">
              <a:solidFill>
                <a:schemeClr val="bg1"/>
              </a:solidFill>
              <a:latin typeface="Times New Roman" panose="02020603050405020304" charset="0"/>
              <a:cs typeface="Times New Roman" panose="0202060305040502030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 Box 1"/>
          <p:cNvSpPr txBox="1"/>
          <p:nvPr/>
        </p:nvSpPr>
        <p:spPr>
          <a:xfrm>
            <a:off x="918210" y="546100"/>
            <a:ext cx="3545205" cy="758190"/>
          </a:xfrm>
          <a:prstGeom prst="rect">
            <a:avLst/>
          </a:prstGeom>
          <a:noFill/>
        </p:spPr>
        <p:txBody>
          <a:bodyPr wrap="square" rtlCol="0" anchor="t">
            <a:noAutofit/>
          </a:bodyPr>
          <a:p>
            <a:r>
              <a:rPr lang="en-IN" altLang="en-US" sz="2400" b="1">
                <a:gradFill>
                  <a:gsLst>
                    <a:gs pos="0">
                      <a:srgbClr val="14CD68"/>
                    </a:gs>
                    <a:gs pos="100000">
                      <a:srgbClr val="035C7D"/>
                    </a:gs>
                  </a:gsLst>
                  <a:lin scaled="0"/>
                </a:gradFill>
                <a:latin typeface="Times New Roman" panose="02020603050405020304" charset="0"/>
                <a:cs typeface="Times New Roman" panose="02020603050405020304" charset="0"/>
                <a:sym typeface="+mn-ea"/>
              </a:rPr>
              <a:t>INTRODUCTION: </a:t>
            </a:r>
            <a:endParaRPr lang="en-IN" altLang="en-US" sz="2400" b="1">
              <a:gradFill>
                <a:gsLst>
                  <a:gs pos="0">
                    <a:srgbClr val="14CD68"/>
                  </a:gs>
                  <a:gs pos="100000">
                    <a:srgbClr val="035C7D"/>
                  </a:gs>
                </a:gsLst>
                <a:lin scaled="0"/>
              </a:gradFill>
              <a:latin typeface="Times New Roman" panose="02020603050405020304" charset="0"/>
              <a:cs typeface="Times New Roman" panose="02020603050405020304" charset="0"/>
              <a:sym typeface="+mn-ea"/>
            </a:endParaRPr>
          </a:p>
        </p:txBody>
      </p:sp>
      <p:sp>
        <p:nvSpPr>
          <p:cNvPr id="4" name="Text Box 3"/>
          <p:cNvSpPr txBox="1"/>
          <p:nvPr/>
        </p:nvSpPr>
        <p:spPr>
          <a:xfrm>
            <a:off x="1333500" y="1232535"/>
            <a:ext cx="10142220" cy="5387340"/>
          </a:xfrm>
          <a:prstGeom prst="rect">
            <a:avLst/>
          </a:prstGeom>
          <a:noFill/>
        </p:spPr>
        <p:txBody>
          <a:bodyPr wrap="square" rtlCol="0">
            <a:noAutofit/>
          </a:bodyPr>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rPr>
              <a:t>The main purpose of maintaining database for Railway Reservation System is produce the manual errors involved in the booking and cancelling of tickets and make it convenient for the customers and providers to maintain the data about their customers and also about the seats available at them.</a:t>
            </a: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rPr>
              <a:t>Every Indian can been %proudly say that the "Indian railway is the World second largest railway system ."If going by figures it 6853 station and 63028 Kilo meters of train distance carrying a load of 37840 %Passengers and around 500 tons of freight annual .</a:t>
            </a: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rPr>
              <a:t>It</a:t>
            </a:r>
            <a:r>
              <a:rPr lang="en-IN" altLang="en-US">
                <a:solidFill>
                  <a:schemeClr val="bg1"/>
                </a:solidFill>
                <a:latin typeface="Times New Roman" panose="02020603050405020304" charset="0"/>
                <a:cs typeface="Times New Roman" panose="02020603050405020304" charset="0"/>
              </a:rPr>
              <a:t> is</a:t>
            </a:r>
            <a:r>
              <a:rPr lang="en-US">
                <a:solidFill>
                  <a:schemeClr val="bg1"/>
                </a:solidFill>
                <a:latin typeface="Times New Roman" panose="02020603050405020304" charset="0"/>
                <a:cs typeface="Times New Roman" panose="02020603050405020304" charset="0"/>
              </a:rPr>
              <a:t> not only reservation but cancellation can also be done through this system at the process .This being a big site in terms of improvement in the railway system.</a:t>
            </a:r>
            <a:endParaRPr lang="en-US">
              <a:solidFill>
                <a:schemeClr val="bg1"/>
              </a:solidFill>
              <a:latin typeface="Times New Roman" panose="02020603050405020304" charset="0"/>
              <a:cs typeface="Times New Roman" panose="02020603050405020304" charset="0"/>
            </a:endParaRPr>
          </a:p>
          <a:p>
            <a:pPr indent="0" algn="just">
              <a:buFont typeface="Wingdings" panose="05000000000000000000" charset="0"/>
              <a:buNone/>
            </a:pP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rPr>
              <a:t>By harnessing the power of technology, our Railway Management System optimizes resource utilization, minimizes delays, and enhances overall service quality. From station managers to passengers, everyone benefits from the intuitive interface and robust features that make traveling by rail a pleasure.</a:t>
            </a: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rPr>
              <a:t>From seamless online booking to real-time updates on train schedules, we ensure that every journey is smooth and stress-free. Safety is paramount, with enhanced measures in place to protect passengers and staff at every step of the way</a:t>
            </a:r>
            <a:r>
              <a:rPr lang="en-IN" altLang="en-US">
                <a:solidFill>
                  <a:schemeClr val="bg1"/>
                </a:solidFill>
                <a:latin typeface="Times New Roman" panose="02020603050405020304" charset="0"/>
                <a:cs typeface="Times New Roman" panose="02020603050405020304" charset="0"/>
              </a:rPr>
              <a:t>.</a:t>
            </a:r>
            <a:endParaRPr lang="en-IN" altLang="en-US">
              <a:solidFill>
                <a:schemeClr val="bg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1"/>
          <a:stretch>
            <a:fillRect/>
          </a:stretch>
        </p:blipFill>
        <p:spPr>
          <a:xfrm>
            <a:off x="1738630" y="0"/>
            <a:ext cx="10453370" cy="6858635"/>
          </a:xfrm>
          <a:prstGeom prst="rect">
            <a:avLst/>
          </a:prstGeom>
        </p:spPr>
      </p:pic>
      <p:sp>
        <p:nvSpPr>
          <p:cNvPr id="6" name="文本框 5"/>
          <p:cNvSpPr txBox="1"/>
          <p:nvPr/>
        </p:nvSpPr>
        <p:spPr>
          <a:xfrm>
            <a:off x="6037944" y="3862117"/>
            <a:ext cx="5106949" cy="275590"/>
          </a:xfrm>
          <a:prstGeom prst="rect">
            <a:avLst/>
          </a:prstGeom>
          <a:noFill/>
        </p:spPr>
        <p:txBody>
          <a:bodyPr wrap="square">
            <a:spAutoFit/>
          </a:bodyPr>
          <a:lstStyle/>
          <a:p>
            <a:pPr algn="r"/>
            <a:r>
              <a:rPr lang="zh-CN" altLang="en-US" sz="1200" dirty="0">
                <a:solidFill>
                  <a:schemeClr val="bg1"/>
                </a:solidFill>
              </a:rPr>
              <a:t> </a:t>
            </a:r>
            <a:endParaRPr lang="zh-CN" altLang="en-US" sz="1200" dirty="0">
              <a:solidFill>
                <a:schemeClr val="bg1"/>
              </a:solidFill>
            </a:endParaRPr>
          </a:p>
        </p:txBody>
      </p:sp>
      <p:sp>
        <p:nvSpPr>
          <p:cNvPr id="2" name="Text Box 1"/>
          <p:cNvSpPr txBox="1"/>
          <p:nvPr/>
        </p:nvSpPr>
        <p:spPr>
          <a:xfrm>
            <a:off x="750570" y="347980"/>
            <a:ext cx="3033395" cy="615315"/>
          </a:xfrm>
          <a:prstGeom prst="rect">
            <a:avLst/>
          </a:prstGeom>
          <a:noFill/>
        </p:spPr>
        <p:txBody>
          <a:bodyPr wrap="square" rtlCol="0">
            <a:noAutofit/>
          </a:bodyPr>
          <a:p>
            <a:r>
              <a:rPr lang="en-IN" altLang="en-US" sz="2400" b="1">
                <a:gradFill>
                  <a:gsLst>
                    <a:gs pos="0">
                      <a:srgbClr val="14CD68"/>
                    </a:gs>
                    <a:gs pos="100000">
                      <a:srgbClr val="035C7D"/>
                    </a:gs>
                  </a:gsLst>
                  <a:lin scaled="0"/>
                </a:gradFill>
                <a:latin typeface="Times New Roman" panose="02020603050405020304" charset="0"/>
                <a:cs typeface="Times New Roman" panose="02020603050405020304" charset="0"/>
                <a:sym typeface="+mn-ea"/>
              </a:rPr>
              <a:t>OBJECTIVES </a:t>
            </a:r>
            <a:r>
              <a:rPr lang="en-IN" altLang="en-US" sz="2400" b="1">
                <a:gradFill>
                  <a:gsLst>
                    <a:gs pos="0">
                      <a:srgbClr val="14CD68"/>
                    </a:gs>
                    <a:gs pos="100000">
                      <a:srgbClr val="035C7D"/>
                    </a:gs>
                  </a:gsLst>
                  <a:lin scaled="0"/>
                </a:gradFill>
                <a:sym typeface="+mn-ea"/>
              </a:rPr>
              <a:t>:</a:t>
            </a:r>
            <a:endParaRPr lang="en-IN" altLang="en-US" sz="2400" b="1">
              <a:gradFill>
                <a:gsLst>
                  <a:gs pos="0">
                    <a:srgbClr val="14CD68"/>
                  </a:gs>
                  <a:gs pos="100000">
                    <a:srgbClr val="035C7D"/>
                  </a:gs>
                </a:gsLst>
                <a:lin scaled="0"/>
              </a:gradFill>
              <a:sym typeface="+mn-ea"/>
            </a:endParaRPr>
          </a:p>
        </p:txBody>
      </p:sp>
      <p:sp>
        <p:nvSpPr>
          <p:cNvPr id="4" name="Text Box 3"/>
          <p:cNvSpPr txBox="1"/>
          <p:nvPr/>
        </p:nvSpPr>
        <p:spPr>
          <a:xfrm>
            <a:off x="1384935" y="952500"/>
            <a:ext cx="9759950" cy="2240280"/>
          </a:xfrm>
          <a:prstGeom prst="rect">
            <a:avLst/>
          </a:prstGeom>
          <a:noFill/>
        </p:spPr>
        <p:txBody>
          <a:bodyPr wrap="square" rtlCol="0">
            <a:noAutofit/>
          </a:bodyPr>
          <a:p>
            <a:pPr marL="285750" indent="-285750" algn="just">
              <a:buFont typeface="Wingdings" panose="05000000000000000000" charset="0"/>
              <a:buChar char="Ø"/>
            </a:pPr>
            <a:r>
              <a:rPr lang="en-IN" altLang="en-US">
                <a:solidFill>
                  <a:schemeClr val="bg1"/>
                </a:solidFill>
                <a:latin typeface="Times New Roman" panose="02020603050405020304" charset="0"/>
                <a:cs typeface="Times New Roman" panose="02020603050405020304" charset="0"/>
              </a:rPr>
              <a:t>The objective of railway reservation system is to give structural design to railway system.</a:t>
            </a:r>
            <a:endParaRPr lang="en-IN" alt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endParaRPr lang="en-IN" alt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IN" altLang="en-US">
                <a:solidFill>
                  <a:schemeClr val="bg1"/>
                </a:solidFill>
                <a:latin typeface="Times New Roman" panose="02020603050405020304" charset="0"/>
                <a:cs typeface="Times New Roman" panose="02020603050405020304" charset="0"/>
              </a:rPr>
              <a:t>The project provides  functionality and flexibility to railway system such that one can operate that system easily and efficiently.</a:t>
            </a:r>
            <a:endParaRPr lang="en-IN" alt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endParaRPr lang="en-IN" alt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IN" altLang="en-US">
                <a:solidFill>
                  <a:schemeClr val="bg1"/>
                </a:solidFill>
                <a:latin typeface="Times New Roman" panose="02020603050405020304" charset="0"/>
                <a:cs typeface="Times New Roman" panose="02020603050405020304" charset="0"/>
              </a:rPr>
              <a:t>This project also provides a complete set of solutions for some common and specific are as of work in the railways.</a:t>
            </a:r>
            <a:endParaRPr lang="en-IN" altLang="en-US">
              <a:solidFill>
                <a:schemeClr val="bg1"/>
              </a:solidFill>
              <a:latin typeface="Times New Roman" panose="02020603050405020304" charset="0"/>
              <a:cs typeface="Times New Roman" panose="02020603050405020304" charset="0"/>
            </a:endParaRPr>
          </a:p>
        </p:txBody>
      </p:sp>
      <p:sp>
        <p:nvSpPr>
          <p:cNvPr id="5" name="Text Box 4"/>
          <p:cNvSpPr txBox="1"/>
          <p:nvPr/>
        </p:nvSpPr>
        <p:spPr>
          <a:xfrm>
            <a:off x="751205" y="3218815"/>
            <a:ext cx="3500755" cy="712470"/>
          </a:xfrm>
          <a:prstGeom prst="rect">
            <a:avLst/>
          </a:prstGeom>
          <a:noFill/>
        </p:spPr>
        <p:txBody>
          <a:bodyPr wrap="square" rtlCol="0">
            <a:noAutofit/>
          </a:bodyPr>
          <a:p>
            <a:r>
              <a:rPr lang="en-US" sz="2400" b="1">
                <a:gradFill>
                  <a:gsLst>
                    <a:gs pos="0">
                      <a:srgbClr val="14CD68"/>
                    </a:gs>
                    <a:gs pos="100000">
                      <a:srgbClr val="035C7D"/>
                    </a:gs>
                  </a:gsLst>
                  <a:lin scaled="0"/>
                </a:gradFill>
                <a:latin typeface="Times New Roman" panose="02020603050405020304" charset="0"/>
                <a:cs typeface="Times New Roman" panose="02020603050405020304" charset="0"/>
              </a:rPr>
              <a:t>ADVANTAGES:</a:t>
            </a:r>
            <a:endParaRPr lang="en-US" sz="2400" b="1">
              <a:gradFill>
                <a:gsLst>
                  <a:gs pos="0">
                    <a:srgbClr val="14CD68"/>
                  </a:gs>
                  <a:gs pos="100000">
                    <a:srgbClr val="035C7D"/>
                  </a:gs>
                </a:gsLst>
                <a:lin scaled="0"/>
              </a:gradFill>
              <a:latin typeface="Times New Roman" panose="02020603050405020304" charset="0"/>
              <a:cs typeface="Times New Roman" panose="02020603050405020304" charset="0"/>
            </a:endParaRPr>
          </a:p>
          <a:p>
            <a:pPr algn="just"/>
            <a:r>
              <a:rPr lang="en-IN" altLang="en-US">
                <a:solidFill>
                  <a:schemeClr val="bg1"/>
                </a:solidFill>
                <a:latin typeface="Times New Roman" panose="02020603050405020304" charset="0"/>
                <a:cs typeface="Times New Roman" panose="02020603050405020304" charset="0"/>
              </a:rPr>
              <a:t>               </a:t>
            </a:r>
            <a:endParaRPr lang="en-IN" altLang="en-US">
              <a:solidFill>
                <a:schemeClr val="bg1"/>
              </a:solidFill>
              <a:latin typeface="Times New Roman" panose="02020603050405020304" charset="0"/>
              <a:cs typeface="Times New Roman" panose="02020603050405020304" charset="0"/>
            </a:endParaRPr>
          </a:p>
        </p:txBody>
      </p:sp>
      <p:sp>
        <p:nvSpPr>
          <p:cNvPr id="8" name="Text Box 7"/>
          <p:cNvSpPr txBox="1"/>
          <p:nvPr/>
        </p:nvSpPr>
        <p:spPr>
          <a:xfrm>
            <a:off x="1384935" y="3750945"/>
            <a:ext cx="9650730" cy="2864485"/>
          </a:xfrm>
          <a:prstGeom prst="rect">
            <a:avLst/>
          </a:prstGeom>
          <a:noFill/>
        </p:spPr>
        <p:txBody>
          <a:bodyPr wrap="square" rtlCol="0">
            <a:noAutofit/>
          </a:bodyPr>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Track status will be available online on website.</a:t>
            </a: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Dependency on manual work will be reduced.</a:t>
            </a: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 Robots embedded with temperature sensors can be useful to know the atmospheric conditions of certain location.</a:t>
            </a: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 Railways become more reliable</a:t>
            </a: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Costing for implementing this concept will not cost much.</a:t>
            </a: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Speed of the Bot can be controlled online.</a:t>
            </a: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With some modification in the design it can be made aerial in emergency cases.</a:t>
            </a: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US">
                <a:solidFill>
                  <a:schemeClr val="bg1"/>
                </a:solidFill>
                <a:latin typeface="Times New Roman" panose="02020603050405020304" charset="0"/>
                <a:cs typeface="Times New Roman" panose="02020603050405020304" charset="0"/>
                <a:sym typeface="+mn-ea"/>
              </a:rPr>
              <a:t>It does not require more electricity.</a:t>
            </a:r>
            <a:endParaRPr lang="en-US">
              <a:solidFill>
                <a:schemeClr val="bg1"/>
              </a:solidFill>
              <a:latin typeface="Times New Roman" panose="02020603050405020304" charset="0"/>
              <a:cs typeface="Times New Roman" panose="02020603050405020304" charset="0"/>
            </a:endParaRPr>
          </a:p>
          <a:p>
            <a:pPr marL="285750" indent="-285750" algn="just">
              <a:buFont typeface="Wingdings" panose="05000000000000000000" charset="0"/>
              <a:buChar char="Ø"/>
            </a:pPr>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s 3"/>
          <p:cNvSpPr/>
          <p:nvPr/>
        </p:nvSpPr>
        <p:spPr>
          <a:xfrm>
            <a:off x="0" y="-635"/>
            <a:ext cx="12202160" cy="7035165"/>
          </a:xfrm>
          <a:prstGeom prst="rect">
            <a:avLst/>
          </a:prstGeom>
          <a:solidFill>
            <a:schemeClr val="tx1"/>
          </a:solidFill>
          <a:ln>
            <a:solidFill>
              <a:srgbClr val="DCD6CA"/>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Text Box 4"/>
          <p:cNvSpPr txBox="1"/>
          <p:nvPr/>
        </p:nvSpPr>
        <p:spPr>
          <a:xfrm>
            <a:off x="582295" y="361315"/>
            <a:ext cx="3237865" cy="575945"/>
          </a:xfrm>
          <a:prstGeom prst="rect">
            <a:avLst/>
          </a:prstGeom>
          <a:noFill/>
        </p:spPr>
        <p:txBody>
          <a:bodyPr wrap="square" rtlCol="0">
            <a:noAutofit/>
          </a:bodyPr>
          <a:p>
            <a:r>
              <a:rPr lang="en-US" sz="2400" b="1">
                <a:gradFill>
                  <a:gsLst>
                    <a:gs pos="0">
                      <a:srgbClr val="14CD68"/>
                    </a:gs>
                    <a:gs pos="100000">
                      <a:srgbClr val="035C7D"/>
                    </a:gs>
                  </a:gsLst>
                  <a:lin scaled="0"/>
                </a:gradFill>
                <a:latin typeface="Times New Roman" panose="02020603050405020304" charset="0"/>
                <a:cs typeface="Times New Roman" panose="02020603050405020304" charset="0"/>
              </a:rPr>
              <a:t>METHODOLOGY:</a:t>
            </a:r>
            <a:endParaRPr lang="en-US" sz="2400" b="1">
              <a:gradFill>
                <a:gsLst>
                  <a:gs pos="0">
                    <a:srgbClr val="14CD68"/>
                  </a:gs>
                  <a:gs pos="100000">
                    <a:srgbClr val="035C7D"/>
                  </a:gs>
                </a:gsLst>
                <a:lin scaled="0"/>
              </a:gradFill>
              <a:latin typeface="Times New Roman" panose="02020603050405020304" charset="0"/>
              <a:cs typeface="Times New Roman" panose="02020603050405020304" charset="0"/>
            </a:endParaRPr>
          </a:p>
        </p:txBody>
      </p:sp>
      <p:sp>
        <p:nvSpPr>
          <p:cNvPr id="6" name="Text Box 5"/>
          <p:cNvSpPr txBox="1"/>
          <p:nvPr/>
        </p:nvSpPr>
        <p:spPr>
          <a:xfrm>
            <a:off x="582295" y="936625"/>
            <a:ext cx="11015345" cy="5633720"/>
          </a:xfrm>
          <a:prstGeom prst="rect">
            <a:avLst/>
          </a:prstGeom>
          <a:noFill/>
        </p:spPr>
        <p:txBody>
          <a:bodyPr wrap="square" rtlCol="0">
            <a:noAutofit/>
          </a:bodyPr>
          <a:p>
            <a:r>
              <a:rPr lang="en-US" sz="2000">
                <a:solidFill>
                  <a:schemeClr val="bg1"/>
                </a:solidFill>
                <a:latin typeface="Times New Roman" panose="02020603050405020304" charset="0"/>
                <a:cs typeface="Times New Roman" panose="02020603050405020304" charset="0"/>
              </a:rPr>
              <a:t>1.Requirement Analysis:</a:t>
            </a:r>
            <a:endParaRPr lang="en-US">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a:solidFill>
                  <a:schemeClr val="bg1"/>
                </a:solidFill>
                <a:latin typeface="Times New Roman" panose="02020603050405020304" charset="0"/>
                <a:cs typeface="Times New Roman" panose="02020603050405020304" charset="0"/>
              </a:rPr>
              <a:t>Conduct thorough research to understand the specific needs and challenges of the railway system.</a:t>
            </a:r>
            <a:endParaRPr lang="en-US">
              <a:solidFill>
                <a:schemeClr val="bg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a:solidFill>
                  <a:schemeClr val="bg1"/>
                </a:solidFill>
                <a:latin typeface="Times New Roman" panose="02020603050405020304" charset="0"/>
                <a:cs typeface="Times New Roman" panose="02020603050405020304" charset="0"/>
              </a:rPr>
              <a:t>Gather requirements from stakeholders including railway authorities, staff, and passengers.</a:t>
            </a:r>
            <a:endParaRPr lang="en-US">
              <a:solidFill>
                <a:schemeClr val="bg1"/>
              </a:solidFill>
              <a:latin typeface="Times New Roman" panose="02020603050405020304" charset="0"/>
              <a:cs typeface="Times New Roman" panose="02020603050405020304" charset="0"/>
            </a:endParaRPr>
          </a:p>
          <a:p>
            <a:pPr indent="0">
              <a:buFont typeface="Arial" panose="020B0604020202020204" pitchFamily="34" charset="0"/>
              <a:buNone/>
            </a:pPr>
            <a:endParaRPr lang="en-US">
              <a:solidFill>
                <a:schemeClr val="bg1"/>
              </a:solidFill>
              <a:latin typeface="Times New Roman" panose="02020603050405020304" charset="0"/>
              <a:cs typeface="Times New Roman" panose="02020603050405020304" charset="0"/>
            </a:endParaRPr>
          </a:p>
          <a:p>
            <a:pPr indent="0">
              <a:buFont typeface="Arial" panose="020B0604020202020204" pitchFamily="34" charset="0"/>
              <a:buNone/>
            </a:pPr>
            <a:r>
              <a:rPr lang="en-US" sz="2000">
                <a:solidFill>
                  <a:schemeClr val="bg1"/>
                </a:solidFill>
                <a:latin typeface="Times New Roman" panose="02020603050405020304" charset="0"/>
                <a:cs typeface="Times New Roman" panose="02020603050405020304" charset="0"/>
              </a:rPr>
              <a:t>2.System Design:</a:t>
            </a:r>
            <a:endParaRPr lang="en-US" sz="2000">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rPr>
              <a:t> </a:t>
            </a:r>
            <a:r>
              <a:rPr lang="en-US">
                <a:solidFill>
                  <a:schemeClr val="bg1"/>
                </a:solidFill>
                <a:latin typeface="Times New Roman" panose="02020603050405020304" charset="0"/>
                <a:cs typeface="Times New Roman" panose="02020603050405020304" charset="0"/>
              </a:rPr>
              <a:t>Design the architecture of the Railway Management System based on gathered requirements.</a:t>
            </a:r>
            <a:endParaRPr lang="en-US">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r>
              <a:rPr lang="en-IN" altLang="en-US">
                <a:solidFill>
                  <a:schemeClr val="bg1"/>
                </a:solidFill>
                <a:latin typeface="Times New Roman" panose="02020603050405020304" charset="0"/>
                <a:cs typeface="Times New Roman" panose="02020603050405020304" charset="0"/>
              </a:rPr>
              <a:t> </a:t>
            </a:r>
            <a:r>
              <a:rPr lang="en-US">
                <a:solidFill>
                  <a:schemeClr val="bg1"/>
                </a:solidFill>
                <a:latin typeface="Times New Roman" panose="02020603050405020304" charset="0"/>
                <a:cs typeface="Times New Roman" panose="02020603050405020304" charset="0"/>
              </a:rPr>
              <a:t>Create use case diagrams, class diagrams, and sequence diagrams to visualize system behavior and interactions.</a:t>
            </a:r>
            <a:endParaRPr lang="en-US">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endParaRPr lang="en-US">
              <a:solidFill>
                <a:schemeClr val="bg1"/>
              </a:solidFill>
              <a:latin typeface="Times New Roman" panose="02020603050405020304" charset="0"/>
              <a:cs typeface="Times New Roman" panose="02020603050405020304" charset="0"/>
            </a:endParaRPr>
          </a:p>
          <a:p>
            <a:pPr indent="0" algn="just">
              <a:buFont typeface="Arial" panose="020B0604020202020204" pitchFamily="34" charset="0"/>
              <a:buNone/>
            </a:pPr>
            <a:r>
              <a:rPr lang="en-IN" altLang="en-US" sz="2000">
                <a:solidFill>
                  <a:schemeClr val="bg1"/>
                </a:solidFill>
                <a:latin typeface="Times New Roman" panose="02020603050405020304" charset="0"/>
                <a:cs typeface="Times New Roman" panose="02020603050405020304" charset="0"/>
              </a:rPr>
              <a:t>3</a:t>
            </a:r>
            <a:r>
              <a:rPr lang="en-US" sz="2000">
                <a:solidFill>
                  <a:schemeClr val="bg1"/>
                </a:solidFill>
                <a:latin typeface="Times New Roman" panose="02020603050405020304" charset="0"/>
                <a:cs typeface="Times New Roman" panose="02020603050405020304" charset="0"/>
              </a:rPr>
              <a:t>.Development:</a:t>
            </a:r>
            <a:endParaRPr lang="en-US" sz="2000">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r>
              <a:rPr lang="en-US">
                <a:solidFill>
                  <a:schemeClr val="bg1"/>
                </a:solidFill>
                <a:latin typeface="Times New Roman" panose="02020603050405020304" charset="0"/>
                <a:cs typeface="Times New Roman" panose="02020603050405020304" charset="0"/>
              </a:rPr>
              <a:t>Develop the Railway Management System according to the finalized design and requirements.</a:t>
            </a:r>
            <a:endParaRPr lang="en-US">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r>
              <a:rPr lang="en-US">
                <a:solidFill>
                  <a:schemeClr val="bg1"/>
                </a:solidFill>
                <a:latin typeface="Times New Roman" panose="02020603050405020304" charset="0"/>
                <a:cs typeface="Times New Roman" panose="02020603050405020304" charset="0"/>
              </a:rPr>
              <a:t>Implement modules for key functionalities such as scheduling, ticketing, resource management, and reporting.</a:t>
            </a:r>
            <a:endParaRPr lang="en-US">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endParaRPr lang="en-IN" altLang="en-US">
              <a:solidFill>
                <a:schemeClr val="bg1"/>
              </a:solidFill>
              <a:latin typeface="Times New Roman" panose="02020603050405020304" charset="0"/>
              <a:cs typeface="Times New Roman" panose="02020603050405020304" charset="0"/>
            </a:endParaRPr>
          </a:p>
          <a:p>
            <a:pPr indent="0" algn="just">
              <a:buFont typeface="Arial" panose="020B0604020202020204" pitchFamily="34" charset="0"/>
              <a:buNone/>
            </a:pPr>
            <a:r>
              <a:rPr lang="en-IN" altLang="en-US">
                <a:solidFill>
                  <a:schemeClr val="bg1"/>
                </a:solidFill>
                <a:latin typeface="Times New Roman" panose="02020603050405020304" charset="0"/>
                <a:cs typeface="Times New Roman" panose="02020603050405020304" charset="0"/>
              </a:rPr>
              <a:t>4</a:t>
            </a:r>
            <a:r>
              <a:rPr lang="en-US">
                <a:solidFill>
                  <a:schemeClr val="bg1"/>
                </a:solidFill>
                <a:latin typeface="Times New Roman" panose="02020603050405020304" charset="0"/>
                <a:cs typeface="Times New Roman" panose="02020603050405020304" charset="0"/>
              </a:rPr>
              <a:t>.Testing:</a:t>
            </a:r>
            <a:endParaRPr lang="en-US">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r>
              <a:rPr lang="en-US">
                <a:solidFill>
                  <a:schemeClr val="bg1"/>
                </a:solidFill>
                <a:latin typeface="Times New Roman" panose="02020603050405020304" charset="0"/>
                <a:cs typeface="Times New Roman" panose="02020603050405020304" charset="0"/>
              </a:rPr>
              <a:t>Conduct comprehensive testing of the system to identify and rectify any defects or issues.</a:t>
            </a:r>
            <a:endParaRPr lang="en-US">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r>
              <a:rPr lang="en-US">
                <a:solidFill>
                  <a:schemeClr val="bg1"/>
                </a:solidFill>
                <a:latin typeface="Times New Roman" panose="02020603050405020304" charset="0"/>
                <a:cs typeface="Times New Roman" panose="02020603050405020304" charset="0"/>
              </a:rPr>
              <a:t>Perform unit testing, integration testing, and system testing to validate the functionality, performance, and reliability of the system.</a:t>
            </a:r>
            <a:endParaRPr lang="en-US">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endParaRPr lang="en-US">
              <a:solidFill>
                <a:schemeClr val="bg1"/>
              </a:solidFill>
              <a:latin typeface="Times New Roman" panose="02020603050405020304" charset="0"/>
              <a:cs typeface="Times New Roman" panose="02020603050405020304" charset="0"/>
            </a:endParaRPr>
          </a:p>
          <a:p>
            <a:pPr indent="0" algn="just">
              <a:buFont typeface="Arial" panose="020B0604020202020204" pitchFamily="34" charset="0"/>
              <a:buNone/>
            </a:pPr>
            <a:r>
              <a:rPr lang="en-IN" altLang="en-US">
                <a:solidFill>
                  <a:schemeClr val="bg1"/>
                </a:solidFill>
                <a:latin typeface="Times New Roman" panose="02020603050405020304" charset="0"/>
                <a:cs typeface="Times New Roman" panose="02020603050405020304" charset="0"/>
              </a:rPr>
              <a:t>5.</a:t>
            </a:r>
            <a:r>
              <a:rPr lang="en-US">
                <a:solidFill>
                  <a:schemeClr val="bg1"/>
                </a:solidFill>
                <a:latin typeface="Times New Roman" panose="02020603050405020304" charset="0"/>
                <a:cs typeface="Times New Roman" panose="02020603050405020304" charset="0"/>
              </a:rPr>
              <a:t>User Feedback :</a:t>
            </a:r>
            <a:endParaRPr lang="en-US">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r>
              <a:rPr lang="en-US">
                <a:solidFill>
                  <a:schemeClr val="bg1"/>
                </a:solidFill>
                <a:latin typeface="Times New Roman" panose="02020603050405020304" charset="0"/>
                <a:cs typeface="Times New Roman" panose="02020603050405020304" charset="0"/>
              </a:rPr>
              <a:t>Gather feedback from railway authorities, staff, and passengers on their experience with the system.</a:t>
            </a:r>
            <a:endParaRPr lang="en-US">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r>
              <a:rPr lang="en-US">
                <a:solidFill>
                  <a:schemeClr val="bg1"/>
                </a:solidFill>
                <a:latin typeface="Times New Roman" panose="02020603050405020304" charset="0"/>
                <a:cs typeface="Times New Roman" panose="02020603050405020304" charset="0"/>
              </a:rPr>
              <a:t>Incorporate feedback into future iterations of the system to improve usability, efficiency, and user satisfaction</a:t>
            </a:r>
            <a:endParaRPr lang="en-US">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endParaRPr lang="en-US">
              <a:solidFill>
                <a:schemeClr val="bg1"/>
              </a:solidFill>
              <a:latin typeface="Times New Roman" panose="02020603050405020304" charset="0"/>
              <a:cs typeface="Times New Roman" panose="02020603050405020304" charset="0"/>
            </a:endParaRPr>
          </a:p>
          <a:p>
            <a:pPr marL="285750" indent="-285750" algn="just">
              <a:buFont typeface="Arial" panose="020B0604020202020204" pitchFamily="34" charset="0"/>
              <a:buChar char="•"/>
            </a:pPr>
            <a:endParaRPr lang="en-US">
              <a:solidFill>
                <a:schemeClr val="bg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s 3"/>
          <p:cNvSpPr/>
          <p:nvPr/>
        </p:nvSpPr>
        <p:spPr>
          <a:xfrm>
            <a:off x="0" y="-635"/>
            <a:ext cx="12202160" cy="7035165"/>
          </a:xfrm>
          <a:prstGeom prst="rect">
            <a:avLst/>
          </a:prstGeom>
          <a:solidFill>
            <a:schemeClr val="tx1"/>
          </a:solidFill>
          <a:ln>
            <a:solidFill>
              <a:srgbClr val="DCD6CA"/>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Text Box 4"/>
          <p:cNvSpPr txBox="1"/>
          <p:nvPr/>
        </p:nvSpPr>
        <p:spPr>
          <a:xfrm>
            <a:off x="652145" y="390525"/>
            <a:ext cx="3846195" cy="584200"/>
          </a:xfrm>
          <a:prstGeom prst="rect">
            <a:avLst/>
          </a:prstGeom>
          <a:noFill/>
        </p:spPr>
        <p:txBody>
          <a:bodyPr wrap="square" rtlCol="0">
            <a:noAutofit/>
          </a:bodyPr>
          <a:p>
            <a:r>
              <a:rPr lang="en-IN" altLang="en-US" sz="2400" b="1">
                <a:gradFill>
                  <a:gsLst>
                    <a:gs pos="0">
                      <a:srgbClr val="14CD68"/>
                    </a:gs>
                    <a:gs pos="100000">
                      <a:srgbClr val="035C7D"/>
                    </a:gs>
                  </a:gsLst>
                  <a:lin scaled="0"/>
                </a:gradFill>
                <a:latin typeface="Times New Roman" panose="02020603050405020304" charset="0"/>
                <a:cs typeface="Times New Roman" panose="02020603050405020304" charset="0"/>
                <a:sym typeface="+mn-ea"/>
              </a:rPr>
              <a:t>PROGRAM:</a:t>
            </a:r>
            <a:endParaRPr lang="en-IN" altLang="en-US" sz="2400" b="1">
              <a:gradFill>
                <a:gsLst>
                  <a:gs pos="0">
                    <a:srgbClr val="14CD68"/>
                  </a:gs>
                  <a:gs pos="100000">
                    <a:srgbClr val="035C7D"/>
                  </a:gs>
                </a:gsLst>
                <a:lin scaled="0"/>
              </a:gradFill>
              <a:latin typeface="Times New Roman" panose="02020603050405020304" charset="0"/>
              <a:cs typeface="Times New Roman" panose="02020603050405020304" charset="0"/>
              <a:sym typeface="+mn-ea"/>
            </a:endParaRPr>
          </a:p>
          <a:p>
            <a:endParaRPr lang="en-IN" altLang="en-US" sz="2400" b="1">
              <a:gradFill>
                <a:gsLst>
                  <a:gs pos="0">
                    <a:srgbClr val="14CD68"/>
                  </a:gs>
                  <a:gs pos="100000">
                    <a:srgbClr val="035C7D"/>
                  </a:gs>
                </a:gsLst>
                <a:lin scaled="0"/>
              </a:gradFill>
              <a:latin typeface="Times New Roman" panose="02020603050405020304" charset="0"/>
              <a:cs typeface="Times New Roman" panose="02020603050405020304" charset="0"/>
              <a:sym typeface="+mn-ea"/>
            </a:endParaRPr>
          </a:p>
        </p:txBody>
      </p:sp>
      <p:sp>
        <p:nvSpPr>
          <p:cNvPr id="6" name="Text Box 5"/>
          <p:cNvSpPr txBox="1"/>
          <p:nvPr/>
        </p:nvSpPr>
        <p:spPr>
          <a:xfrm>
            <a:off x="1224280" y="1115060"/>
            <a:ext cx="9679940" cy="5374640"/>
          </a:xfrm>
          <a:prstGeom prst="rect">
            <a:avLst/>
          </a:prstGeom>
          <a:noFill/>
        </p:spPr>
        <p:txBody>
          <a:bodyPr wrap="square" rtlCol="0">
            <a:noAutofit/>
          </a:bodyPr>
          <a:p>
            <a:r>
              <a:rPr lang="en-IN" altLang="en-US" sz="1400">
                <a:solidFill>
                  <a:schemeClr val="bg1"/>
                </a:solidFill>
                <a:latin typeface="Times New Roman" panose="02020603050405020304" charset="0"/>
                <a:cs typeface="Times New Roman" panose="02020603050405020304" charset="0"/>
              </a:rPr>
              <a:t>i</a:t>
            </a:r>
            <a:r>
              <a:rPr lang="en-US" sz="1400">
                <a:solidFill>
                  <a:schemeClr val="bg1"/>
                </a:solidFill>
                <a:latin typeface="Times New Roman" panose="02020603050405020304" charset="0"/>
                <a:cs typeface="Times New Roman" panose="02020603050405020304" charset="0"/>
              </a:rPr>
              <a:t>mport matplotlib.pyplot as plt</a:t>
            </a:r>
            <a:endParaRPr lang="en-US" sz="1400">
              <a:solidFill>
                <a:schemeClr val="bg1"/>
              </a:solidFill>
              <a:latin typeface="Times New Roman" panose="02020603050405020304" charset="0"/>
              <a:cs typeface="Times New Roman" panose="02020603050405020304" charset="0"/>
            </a:endParaRPr>
          </a:p>
          <a:p>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class Train:</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def __init__(self, name, source, destination, seats):</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self.name = name</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self.source = source</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self.destination = destination</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self.seats = seats</a:t>
            </a:r>
            <a:endParaRPr lang="en-US" sz="1400">
              <a:solidFill>
                <a:schemeClr val="bg1"/>
              </a:solidFill>
              <a:latin typeface="Times New Roman" panose="02020603050405020304" charset="0"/>
              <a:cs typeface="Times New Roman" panose="02020603050405020304" charset="0"/>
            </a:endParaRPr>
          </a:p>
          <a:p>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class RailwayManagementSystem:</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def __init__(self):</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self.trains = []</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self.seats_history = {}</a:t>
            </a:r>
            <a:endParaRPr lang="en-US" sz="1400">
              <a:solidFill>
                <a:schemeClr val="bg1"/>
              </a:solidFill>
              <a:latin typeface="Times New Roman" panose="02020603050405020304" charset="0"/>
              <a:cs typeface="Times New Roman" panose="02020603050405020304" charset="0"/>
            </a:endParaRPr>
          </a:p>
          <a:p>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def add_train(self, name, source, destination, seats):</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train = Train(name, source, destination, seats)</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self.trains.append(train)</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self.seats_history[name] = [seats]</a:t>
            </a:r>
            <a:endParaRPr lang="en-US" sz="1400">
              <a:solidFill>
                <a:schemeClr val="bg1"/>
              </a:solidFill>
              <a:latin typeface="Times New Roman" panose="02020603050405020304" charset="0"/>
              <a:cs typeface="Times New Roman" panose="02020603050405020304" charset="0"/>
            </a:endParaRPr>
          </a:p>
          <a:p>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def view_trains(self):</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print("Available Trains:")</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for train in self.trains:</a:t>
            </a:r>
            <a:endParaRPr lang="en-US" sz="1400">
              <a:solidFill>
                <a:schemeClr val="bg1"/>
              </a:solidFill>
              <a:latin typeface="Times New Roman" panose="02020603050405020304" charset="0"/>
              <a:cs typeface="Times New Roman" panose="02020603050405020304" charset="0"/>
            </a:endParaRPr>
          </a:p>
          <a:p>
            <a:r>
              <a:rPr lang="en-US" sz="1400">
                <a:solidFill>
                  <a:schemeClr val="bg1"/>
                </a:solidFill>
                <a:latin typeface="Times New Roman" panose="02020603050405020304" charset="0"/>
                <a:cs typeface="Times New Roman" panose="02020603050405020304" charset="0"/>
              </a:rPr>
              <a:t>            print(f"{train.name}: From {train.source} to {train.destination}, Seats available: {train.seats}")</a:t>
            </a:r>
            <a:endParaRPr lang="en-US" sz="1400">
              <a:solidFill>
                <a:schemeClr val="bg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s 3"/>
          <p:cNvSpPr/>
          <p:nvPr/>
        </p:nvSpPr>
        <p:spPr>
          <a:xfrm>
            <a:off x="0" y="0"/>
            <a:ext cx="12202160" cy="7035165"/>
          </a:xfrm>
          <a:prstGeom prst="rect">
            <a:avLst/>
          </a:prstGeom>
          <a:solidFill>
            <a:schemeClr val="tx1"/>
          </a:solidFill>
          <a:ln>
            <a:solidFill>
              <a:srgbClr val="DCD6CA"/>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endParaRPr lang="en-US" sz="1600">
              <a:latin typeface="Times New Roman" panose="02020603050405020304" charset="0"/>
              <a:cs typeface="Times New Roman" panose="02020603050405020304" charset="0"/>
            </a:endParaRPr>
          </a:p>
        </p:txBody>
      </p:sp>
      <p:sp>
        <p:nvSpPr>
          <p:cNvPr id="2" name="Text Box 1"/>
          <p:cNvSpPr txBox="1"/>
          <p:nvPr/>
        </p:nvSpPr>
        <p:spPr>
          <a:xfrm>
            <a:off x="307975" y="349250"/>
            <a:ext cx="7395210" cy="6439535"/>
          </a:xfrm>
          <a:prstGeom prst="rect">
            <a:avLst/>
          </a:prstGeom>
          <a:noFill/>
        </p:spPr>
        <p:txBody>
          <a:bodyPr wrap="square" rtlCol="0">
            <a:noAutofit/>
          </a:bodyPr>
          <a:p>
            <a:pPr algn="just"/>
            <a:r>
              <a:rPr lang="en-US" sz="1600">
                <a:solidFill>
                  <a:schemeClr val="bg1"/>
                </a:solidFill>
                <a:latin typeface="Times New Roman" panose="02020603050405020304" charset="0"/>
                <a:cs typeface="Times New Roman" panose="02020603050405020304" charset="0"/>
                <a:sym typeface="+mn-ea"/>
              </a:rPr>
              <a:t>def book_ticket(self, train_name, seats):</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for train in self.trains:</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if train.name == train_name:</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if train.seats &gt;= seats:</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train.seats -= seats</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self.seats_history[train_name].append(train.seats)</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print(f"Ticket booked successfully for {seats} seats in train {train_name}")</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else:</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print("Sorry, not enough seats available.")</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return</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print("Train not found.")</a:t>
            </a:r>
            <a:endParaRPr lang="en-US" sz="1600">
              <a:solidFill>
                <a:schemeClr val="bg1"/>
              </a:solidFill>
              <a:latin typeface="Times New Roman" panose="02020603050405020304" charset="0"/>
              <a:cs typeface="Times New Roman" panose="02020603050405020304" charset="0"/>
            </a:endParaRPr>
          </a:p>
          <a:p>
            <a:pPr algn="just"/>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def cancel_ticket(self, train_name, seats):</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for train in self.trains:</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if train.name == train_name:</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train.seats += seats</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self.seats_history[train_name].append(train.seats)</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print(f"{seats} seats cancelled successfully for train {train_name}")</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return</a:t>
            </a:r>
            <a:endParaRPr lang="en-US" sz="1600">
              <a:solidFill>
                <a:schemeClr val="bg1"/>
              </a:solidFill>
              <a:latin typeface="Times New Roman" panose="02020603050405020304" charset="0"/>
              <a:cs typeface="Times New Roman" panose="02020603050405020304" charset="0"/>
            </a:endParaRPr>
          </a:p>
          <a:p>
            <a:pPr algn="just"/>
            <a:r>
              <a:rPr lang="en-US" sz="1600">
                <a:solidFill>
                  <a:schemeClr val="bg1"/>
                </a:solidFill>
                <a:latin typeface="Times New Roman" panose="02020603050405020304" charset="0"/>
                <a:cs typeface="Times New Roman" panose="02020603050405020304" charset="0"/>
                <a:sym typeface="+mn-ea"/>
              </a:rPr>
              <a:t>        print("Train not found.")</a:t>
            </a:r>
            <a:endParaRPr lang="en-US" sz="1600">
              <a:solidFill>
                <a:schemeClr val="bg1"/>
              </a:solidFill>
              <a:latin typeface="Times New Roman" panose="02020603050405020304" charset="0"/>
              <a:cs typeface="Times New Roman" panose="02020603050405020304" charset="0"/>
              <a:sym typeface="+mn-ea"/>
            </a:endParaRPr>
          </a:p>
          <a:p>
            <a:pPr algn="just"/>
            <a:r>
              <a:rPr lang="en-US" sz="1600">
                <a:solidFill>
                  <a:schemeClr val="bg1"/>
                </a:solidFill>
                <a:latin typeface="Times New Roman" panose="02020603050405020304" charset="0"/>
                <a:cs typeface="Times New Roman" panose="02020603050405020304" charset="0"/>
                <a:sym typeface="+mn-ea"/>
              </a:rPr>
              <a:t>def plot_seat_history(self, train_name):</a:t>
            </a:r>
            <a:endParaRPr lang="en-US" sz="1600">
              <a:solidFill>
                <a:schemeClr val="bg1"/>
              </a:solidFill>
              <a:latin typeface="Times New Roman" panose="02020603050405020304" charset="0"/>
              <a:cs typeface="Times New Roman" panose="02020603050405020304" charset="0"/>
              <a:sym typeface="+mn-ea"/>
            </a:endParaRPr>
          </a:p>
          <a:p>
            <a:pPr algn="just"/>
            <a:r>
              <a:rPr lang="en-US" sz="1600">
                <a:solidFill>
                  <a:schemeClr val="bg1"/>
                </a:solidFill>
                <a:latin typeface="Times New Roman" panose="02020603050405020304" charset="0"/>
                <a:cs typeface="Times New Roman" panose="02020603050405020304" charset="0"/>
                <a:sym typeface="+mn-ea"/>
              </a:rPr>
              <a:t>        if train_name in self.seats_history:</a:t>
            </a:r>
            <a:endParaRPr lang="en-US" sz="1600">
              <a:solidFill>
                <a:schemeClr val="bg1"/>
              </a:solidFill>
              <a:latin typeface="Times New Roman" panose="02020603050405020304" charset="0"/>
              <a:cs typeface="Times New Roman" panose="02020603050405020304" charset="0"/>
              <a:sym typeface="+mn-ea"/>
            </a:endParaRPr>
          </a:p>
          <a:p>
            <a:pPr algn="just"/>
            <a:r>
              <a:rPr lang="en-US" sz="1600">
                <a:solidFill>
                  <a:schemeClr val="bg1"/>
                </a:solidFill>
                <a:latin typeface="Times New Roman" panose="02020603050405020304" charset="0"/>
                <a:cs typeface="Times New Roman" panose="02020603050405020304" charset="0"/>
                <a:sym typeface="+mn-ea"/>
              </a:rPr>
              <a:t>            plt.plot(range(len(self.seats_history[train_name])), self.seats_history[train_name], label=train_name)</a:t>
            </a:r>
            <a:endParaRPr lang="en-US" sz="1600">
              <a:solidFill>
                <a:schemeClr val="bg1"/>
              </a:solidFill>
              <a:latin typeface="Times New Roman" panose="02020603050405020304" charset="0"/>
              <a:cs typeface="Times New Roman" panose="02020603050405020304" charset="0"/>
              <a:sym typeface="+mn-ea"/>
            </a:endParaRPr>
          </a:p>
          <a:p>
            <a:pPr algn="just"/>
            <a:r>
              <a:rPr lang="en-US" sz="1600">
                <a:solidFill>
                  <a:schemeClr val="bg1"/>
                </a:solidFill>
                <a:latin typeface="Times New Roman" panose="02020603050405020304" charset="0"/>
                <a:cs typeface="Times New Roman" panose="02020603050405020304" charset="0"/>
                <a:sym typeface="+mn-ea"/>
              </a:rPr>
              <a:t>plt.xlabel('Ticket operations')</a:t>
            </a:r>
            <a:endParaRPr lang="en-US" sz="1600">
              <a:solidFill>
                <a:schemeClr val="bg1"/>
              </a:solidFill>
              <a:latin typeface="Times New Roman" panose="02020603050405020304" charset="0"/>
              <a:cs typeface="Times New Roman" panose="02020603050405020304" charset="0"/>
              <a:sym typeface="+mn-ea"/>
            </a:endParaRPr>
          </a:p>
          <a:p>
            <a:pPr algn="just"/>
            <a:r>
              <a:rPr lang="en-US" sz="1600">
                <a:solidFill>
                  <a:schemeClr val="bg1"/>
                </a:solidFill>
                <a:latin typeface="Times New Roman" panose="02020603050405020304" charset="0"/>
                <a:cs typeface="Times New Roman" panose="02020603050405020304" charset="0"/>
                <a:sym typeface="+mn-ea"/>
              </a:rPr>
              <a:t>            plt.ylabel('Available seats')</a:t>
            </a:r>
            <a:endParaRPr lang="en-US" sz="1600">
              <a:solidFill>
                <a:schemeClr val="bg1"/>
              </a:solidFill>
              <a:latin typeface="Times New Roman" panose="02020603050405020304" charset="0"/>
              <a:cs typeface="Times New Roman" panose="0202060305040502030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ectangles 3"/>
          <p:cNvSpPr/>
          <p:nvPr/>
        </p:nvSpPr>
        <p:spPr>
          <a:xfrm>
            <a:off x="0" y="0"/>
            <a:ext cx="12202160" cy="7035165"/>
          </a:xfrm>
          <a:prstGeom prst="rect">
            <a:avLst/>
          </a:prstGeom>
          <a:solidFill>
            <a:schemeClr val="tx1"/>
          </a:solidFill>
          <a:ln>
            <a:solidFill>
              <a:srgbClr val="DCD6CA"/>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endParaRPr lang="en-US" sz="1600">
              <a:latin typeface="Times New Roman" panose="02020603050405020304" charset="0"/>
              <a:cs typeface="Times New Roman" panose="02020603050405020304" charset="0"/>
            </a:endParaRPr>
          </a:p>
        </p:txBody>
      </p:sp>
      <p:sp>
        <p:nvSpPr>
          <p:cNvPr id="2" name="Text Box 1"/>
          <p:cNvSpPr txBox="1"/>
          <p:nvPr/>
        </p:nvSpPr>
        <p:spPr>
          <a:xfrm>
            <a:off x="579755" y="342900"/>
            <a:ext cx="5709920" cy="6181090"/>
          </a:xfrm>
          <a:prstGeom prst="rect">
            <a:avLst/>
          </a:prstGeom>
          <a:noFill/>
        </p:spPr>
        <p:txBody>
          <a:bodyPr wrap="square" rtlCol="0">
            <a:noAutofit/>
          </a:bodyPr>
          <a:p>
            <a:r>
              <a:rPr lang="en-US" sz="1600">
                <a:solidFill>
                  <a:schemeClr val="bg1"/>
                </a:solidFill>
                <a:latin typeface="Times New Roman" panose="02020603050405020304" charset="0"/>
                <a:cs typeface="Times New Roman" panose="02020603050405020304" charset="0"/>
              </a:rPr>
              <a:t>plt.title(f'Available seats for train {train_name}')</a:t>
            </a:r>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            plt.legend()</a:t>
            </a:r>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            plt.show()</a:t>
            </a:r>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        else:</a:t>
            </a:r>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            print("Train not found.")</a:t>
            </a:r>
            <a:endParaRPr lang="en-US" sz="1600">
              <a:solidFill>
                <a:schemeClr val="bg1"/>
              </a:solidFill>
              <a:latin typeface="Times New Roman" panose="02020603050405020304" charset="0"/>
              <a:cs typeface="Times New Roman" panose="02020603050405020304" charset="0"/>
            </a:endParaRPr>
          </a:p>
          <a:p>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 Example usage:</a:t>
            </a:r>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rms = RailwayManagementSystem()</a:t>
            </a:r>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rms.add_train("Express", "City A", "City B", 100)</a:t>
            </a:r>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rms.add_train("Fast Train", "City B", "City C", 80)</a:t>
            </a:r>
            <a:endParaRPr lang="en-US" sz="1600">
              <a:solidFill>
                <a:schemeClr val="bg1"/>
              </a:solidFill>
              <a:latin typeface="Times New Roman" panose="02020603050405020304" charset="0"/>
              <a:cs typeface="Times New Roman" panose="02020603050405020304" charset="0"/>
            </a:endParaRPr>
          </a:p>
          <a:p>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rms.view_trains()</a:t>
            </a:r>
            <a:endParaRPr lang="en-US" sz="1600">
              <a:solidFill>
                <a:schemeClr val="bg1"/>
              </a:solidFill>
              <a:latin typeface="Times New Roman" panose="02020603050405020304" charset="0"/>
              <a:cs typeface="Times New Roman" panose="02020603050405020304" charset="0"/>
            </a:endParaRPr>
          </a:p>
          <a:p>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rms.book_ticket("Express", 2)</a:t>
            </a:r>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rms.book_ticket("Fast Train", 3)</a:t>
            </a:r>
            <a:endParaRPr lang="en-US" sz="1600">
              <a:solidFill>
                <a:schemeClr val="bg1"/>
              </a:solidFill>
              <a:latin typeface="Times New Roman" panose="02020603050405020304" charset="0"/>
              <a:cs typeface="Times New Roman" panose="02020603050405020304" charset="0"/>
            </a:endParaRPr>
          </a:p>
          <a:p>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rms.cancel_ticket("Express", 1)</a:t>
            </a:r>
            <a:endParaRPr lang="en-US" sz="1600">
              <a:solidFill>
                <a:schemeClr val="bg1"/>
              </a:solidFill>
              <a:latin typeface="Times New Roman" panose="02020603050405020304" charset="0"/>
              <a:cs typeface="Times New Roman" panose="02020603050405020304" charset="0"/>
            </a:endParaRPr>
          </a:p>
          <a:p>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rms.view_trains()</a:t>
            </a:r>
            <a:endParaRPr lang="en-US" sz="1600">
              <a:solidFill>
                <a:schemeClr val="bg1"/>
              </a:solidFill>
              <a:latin typeface="Times New Roman" panose="02020603050405020304" charset="0"/>
              <a:cs typeface="Times New Roman" panose="02020603050405020304" charset="0"/>
            </a:endParaRPr>
          </a:p>
          <a:p>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 Plot seat history for Express train</a:t>
            </a:r>
            <a:endParaRPr lang="en-US" sz="1600">
              <a:solidFill>
                <a:schemeClr val="bg1"/>
              </a:solidFill>
              <a:latin typeface="Times New Roman" panose="02020603050405020304" charset="0"/>
              <a:cs typeface="Times New Roman" panose="02020603050405020304" charset="0"/>
            </a:endParaRPr>
          </a:p>
          <a:p>
            <a:r>
              <a:rPr lang="en-US" sz="1600">
                <a:solidFill>
                  <a:schemeClr val="bg1"/>
                </a:solidFill>
                <a:latin typeface="Times New Roman" panose="02020603050405020304" charset="0"/>
                <a:cs typeface="Times New Roman" panose="02020603050405020304" charset="0"/>
              </a:rPr>
              <a:t>rms.plot_seat_history("Express")</a:t>
            </a:r>
            <a:endParaRPr lang="en-US" sz="1600">
              <a:solidFill>
                <a:schemeClr val="bg1"/>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315" y="-297"/>
            <a:ext cx="8272989" cy="6858594"/>
          </a:xfrm>
          <a:prstGeom prst="rect">
            <a:avLst/>
          </a:prstGeom>
        </p:spPr>
      </p:pic>
      <p:sp>
        <p:nvSpPr>
          <p:cNvPr id="3" name="Text Box 2"/>
          <p:cNvSpPr txBox="1"/>
          <p:nvPr/>
        </p:nvSpPr>
        <p:spPr>
          <a:xfrm>
            <a:off x="441325" y="315595"/>
            <a:ext cx="2171065" cy="460375"/>
          </a:xfrm>
          <a:prstGeom prst="rect">
            <a:avLst/>
          </a:prstGeom>
          <a:noFill/>
        </p:spPr>
        <p:txBody>
          <a:bodyPr wrap="square" rtlCol="0">
            <a:spAutoFit/>
          </a:bodyPr>
          <a:p>
            <a:r>
              <a:rPr lang="en-IN" altLang="en-US" sz="2400">
                <a:gradFill>
                  <a:gsLst>
                    <a:gs pos="0">
                      <a:srgbClr val="14CD68"/>
                    </a:gs>
                    <a:gs pos="100000">
                      <a:srgbClr val="035C7D"/>
                    </a:gs>
                  </a:gsLst>
                  <a:lin scaled="0"/>
                </a:gradFill>
                <a:latin typeface="Times New Roman" panose="02020603050405020304" charset="0"/>
                <a:cs typeface="Times New Roman" panose="02020603050405020304" charset="0"/>
              </a:rPr>
              <a:t>OUTPUT:</a:t>
            </a:r>
            <a:endParaRPr lang="en-IN" altLang="en-US" sz="2400">
              <a:gradFill>
                <a:gsLst>
                  <a:gs pos="0">
                    <a:srgbClr val="14CD68"/>
                  </a:gs>
                  <a:gs pos="100000">
                    <a:srgbClr val="035C7D"/>
                  </a:gs>
                </a:gsLst>
                <a:lin scaled="0"/>
              </a:gradFill>
              <a:latin typeface="Times New Roman" panose="02020603050405020304" charset="0"/>
              <a:cs typeface="Times New Roman" panose="02020603050405020304" charset="0"/>
            </a:endParaRPr>
          </a:p>
        </p:txBody>
      </p:sp>
      <p:pic>
        <p:nvPicPr>
          <p:cNvPr id="4" name="Picture 3"/>
          <p:cNvPicPr>
            <a:picLocks noChangeAspect="1"/>
          </p:cNvPicPr>
          <p:nvPr/>
        </p:nvPicPr>
        <p:blipFill>
          <a:blip r:embed="rId2"/>
          <a:stretch>
            <a:fillRect/>
          </a:stretch>
        </p:blipFill>
        <p:spPr>
          <a:xfrm>
            <a:off x="1295400" y="1085850"/>
            <a:ext cx="9888855" cy="48812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sld>
</file>

<file path=ppt/tags/tag1.xml><?xml version="1.0" encoding="utf-8"?>
<p:tagLst xmlns:p="http://schemas.openxmlformats.org/presentationml/2006/main">
  <p:tag name="COMMONDATA" val="eyJoZGlkIjoiODM1YWUzZDdkNDU0ODlhNzIwYTJmZGVjNDNkZGI1NjQifQ=="/>
  <p:tag name="KSO_WPP_MARK_KEY" val="2c254a97-dba9-43f8-8851-cbdc0c866e86"/>
</p:tagLst>
</file>

<file path=ppt/theme/theme1.xml><?xml version="1.0" encoding="utf-8"?>
<a:theme xmlns:a="http://schemas.openxmlformats.org/drawingml/2006/main" name="Office 主题​​">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海外商务风01">
      <a:majorFont>
        <a:latin typeface="Hubot-Sans Black Wide"/>
        <a:ea typeface=""/>
        <a:cs typeface=""/>
      </a:majorFont>
      <a:minorFont>
        <a:latin typeface="Gilro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solidFill>
            <a:srgbClr val="DCD6CA"/>
          </a:solidFill>
          <a:prstDash val="solid"/>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9783</Words>
  <Application>WPS Presentation</Application>
  <PresentationFormat>宽屏</PresentationFormat>
  <Paragraphs>194</Paragraphs>
  <Slides>13</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13</vt:i4>
      </vt:variant>
    </vt:vector>
  </HeadingPairs>
  <TitlesOfParts>
    <vt:vector size="27" baseType="lpstr">
      <vt:lpstr>Arial</vt:lpstr>
      <vt:lpstr>SimSun</vt:lpstr>
      <vt:lpstr>Wingdings</vt:lpstr>
      <vt:lpstr>Microsoft YaHei</vt:lpstr>
      <vt:lpstr>Arial Unicode MS</vt:lpstr>
      <vt:lpstr>Hubot-Sans Black Wide</vt:lpstr>
      <vt:lpstr>Gilroy</vt:lpstr>
      <vt:lpstr>Times New Roman</vt:lpstr>
      <vt:lpstr>Wingdings</vt:lpstr>
      <vt:lpstr>Calibri</vt:lpstr>
      <vt:lpstr>Cambria</vt:lpstr>
      <vt:lpstr>Britannic Bold</vt:lpstr>
      <vt:lpstr>Broadway</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hui ming</dc:creator>
  <cp:lastModifiedBy>Pasupuleti Arthi</cp:lastModifiedBy>
  <cp:revision>139</cp:revision>
  <dcterms:created xsi:type="dcterms:W3CDTF">2022-06-27T07:27:00Z</dcterms:created>
  <dcterms:modified xsi:type="dcterms:W3CDTF">2024-03-20T13:09:46Z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9DC61FB7CD574AC59C38D13CC1D07CB2_13</vt:lpwstr>
  </property>
  <property fmtid="{D5CDD505-2E9C-101B-9397-08002B2CF9AE}" pid="3" name="KSOProductBuildVer">
    <vt:lpwstr>1033-12.2.0.13489</vt:lpwstr>
  </property>
</Properties>
</file>

<file path=docProps/thumbnail.jpeg>
</file>